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.xml" ContentType="application/vnd.openxmlformats-officedocument.presentationml.tags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7.xml" ContentType="application/vnd.openxmlformats-officedocument.presentationml.tags+xml"/>
  <Override PartName="/ppt/notesSlides/notesSlide44.xml" ContentType="application/vnd.openxmlformats-officedocument.presentationml.notesSlide+xml"/>
  <Override PartName="/ppt/tags/tag8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7" r:id="rId3"/>
    <p:sldId id="333" r:id="rId4"/>
    <p:sldId id="348" r:id="rId5"/>
    <p:sldId id="263" r:id="rId6"/>
    <p:sldId id="298" r:id="rId7"/>
    <p:sldId id="291" r:id="rId8"/>
    <p:sldId id="349" r:id="rId9"/>
    <p:sldId id="334" r:id="rId10"/>
    <p:sldId id="335" r:id="rId11"/>
    <p:sldId id="365" r:id="rId12"/>
    <p:sldId id="368" r:id="rId13"/>
    <p:sldId id="330" r:id="rId14"/>
    <p:sldId id="336" r:id="rId15"/>
    <p:sldId id="337" r:id="rId16"/>
    <p:sldId id="338" r:id="rId17"/>
    <p:sldId id="363" r:id="rId18"/>
    <p:sldId id="340" r:id="rId19"/>
    <p:sldId id="341" r:id="rId20"/>
    <p:sldId id="361" r:id="rId21"/>
    <p:sldId id="367" r:id="rId22"/>
    <p:sldId id="342" r:id="rId23"/>
    <p:sldId id="343" r:id="rId24"/>
    <p:sldId id="344" r:id="rId25"/>
    <p:sldId id="372" r:id="rId26"/>
    <p:sldId id="388" r:id="rId27"/>
    <p:sldId id="369" r:id="rId28"/>
    <p:sldId id="355" r:id="rId29"/>
    <p:sldId id="357" r:id="rId30"/>
    <p:sldId id="359" r:id="rId31"/>
    <p:sldId id="370" r:id="rId32"/>
    <p:sldId id="373" r:id="rId33"/>
    <p:sldId id="374" r:id="rId34"/>
    <p:sldId id="296" r:id="rId35"/>
    <p:sldId id="294" r:id="rId36"/>
    <p:sldId id="375" r:id="rId37"/>
    <p:sldId id="376" r:id="rId38"/>
    <p:sldId id="385" r:id="rId39"/>
    <p:sldId id="377" r:id="rId40"/>
    <p:sldId id="327" r:id="rId41"/>
    <p:sldId id="309" r:id="rId42"/>
    <p:sldId id="351" r:id="rId43"/>
    <p:sldId id="386" r:id="rId44"/>
    <p:sldId id="321" r:id="rId45"/>
    <p:sldId id="329" r:id="rId46"/>
    <p:sldId id="301" r:id="rId47"/>
    <p:sldId id="315" r:id="rId48"/>
    <p:sldId id="378" r:id="rId49"/>
    <p:sldId id="379" r:id="rId50"/>
    <p:sldId id="380" r:id="rId51"/>
    <p:sldId id="381" r:id="rId52"/>
    <p:sldId id="304" r:id="rId53"/>
    <p:sldId id="382" r:id="rId54"/>
    <p:sldId id="320" r:id="rId55"/>
    <p:sldId id="307" r:id="rId56"/>
    <p:sldId id="323" r:id="rId57"/>
    <p:sldId id="353" r:id="rId58"/>
    <p:sldId id="347" r:id="rId59"/>
    <p:sldId id="383" r:id="rId60"/>
    <p:sldId id="387" r:id="rId6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17" autoAdjust="0"/>
    <p:restoredTop sz="51861" autoAdjust="0"/>
  </p:normalViewPr>
  <p:slideViewPr>
    <p:cSldViewPr snapToGrid="0">
      <p:cViewPr varScale="1">
        <p:scale>
          <a:sx n="51" d="100"/>
          <a:sy n="51" d="100"/>
        </p:scale>
        <p:origin x="1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32" y="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7C772B-5CC1-4FC4-8156-633F94AFF8C9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81FC90-AF95-4FE8-8B95-152A8D4E4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77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AA7ACF-13A8-4B31-BDA9-46634E1AD7AB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5E1155-2B50-4E1E-863A-0BFCED5DA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83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8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Demonstrate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68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Setting:</a:t>
            </a:r>
            <a:r>
              <a:rPr lang="en-US" baseline="0" dirty="0"/>
              <a:t> “Final Video” </a:t>
            </a:r>
            <a:r>
              <a:rPr lang="en-US" baseline="0" dirty="0" err="1"/>
              <a:t>Xm</a:t>
            </a:r>
            <a:r>
              <a:rPr lang="en-US" baseline="0" dirty="0"/>
              <a:t> </a:t>
            </a:r>
            <a:r>
              <a:rPr lang="en-US" baseline="0" dirty="0" err="1"/>
              <a:t>Xs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7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7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13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01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0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3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49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 demonstrates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88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31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15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71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62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20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Coach demonstrates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06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10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step we will discuss is feedback, record, and praise. This will happen three times.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56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4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93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7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training part 2!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97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47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8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Intervention step 8 is modeling.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1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14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64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155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11 is error correction.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79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95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42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Steps 18 and 19 are graphing.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09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9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85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266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 and take a moment to practice graphing.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97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step is rewards!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76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88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moment to practice providing rewards.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5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792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424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418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167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21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41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16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so much for participating in the ABC Support training. We sincerely hope this intervention is successful in providing support to your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86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1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37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 is the review the READ expectations!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1155-2B50-4E1E-863A-0BFCED5DA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4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54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5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2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5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2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25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7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34A59-AF96-4BAE-B838-5557692FCB7E}" type="datetimeFigureOut">
              <a:rPr lang="en-US" smtClean="0"/>
              <a:t>1/14/21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AFF4-5B30-413B-B537-47E926F2E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5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6.tmp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8.tmp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image" Target="../media/image7.tmp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4.xml"/><Relationship Id="rId6" Type="http://schemas.openxmlformats.org/officeDocument/2006/relationships/image" Target="../media/image9.tmp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0.m4a"/><Relationship Id="rId7" Type="http://schemas.openxmlformats.org/officeDocument/2006/relationships/image" Target="../media/image10.tmp"/><Relationship Id="rId2" Type="http://schemas.microsoft.com/office/2007/relationships/media" Target="../media/media30.m4a"/><Relationship Id="rId1" Type="http://schemas.openxmlformats.org/officeDocument/2006/relationships/tags" Target="../tags/tag5.xml"/><Relationship Id="rId6" Type="http://schemas.openxmlformats.org/officeDocument/2006/relationships/image" Target="../media/image7.tmp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tmp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7.m4a"/><Relationship Id="rId7" Type="http://schemas.openxmlformats.org/officeDocument/2006/relationships/image" Target="../media/image11.tmp"/><Relationship Id="rId2" Type="http://schemas.microsoft.com/office/2007/relationships/media" Target="../media/media47.m4a"/><Relationship Id="rId1" Type="http://schemas.openxmlformats.org/officeDocument/2006/relationships/tags" Target="../tags/tag7.xml"/><Relationship Id="rId6" Type="http://schemas.openxmlformats.org/officeDocument/2006/relationships/image" Target="../media/image10.tmp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3.png"/><Relationship Id="rId2" Type="http://schemas.microsoft.com/office/2007/relationships/media" Target="../media/media48.m4a"/><Relationship Id="rId1" Type="http://schemas.openxmlformats.org/officeDocument/2006/relationships/tags" Target="../tags/tag8.xml"/><Relationship Id="rId6" Type="http://schemas.openxmlformats.org/officeDocument/2006/relationships/image" Target="../media/image12.tmp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7" Type="http://schemas.openxmlformats.org/officeDocument/2006/relationships/image" Target="../media/image3.png"/><Relationship Id="rId2" Type="http://schemas.microsoft.com/office/2007/relationships/media" Target="../media/media52.m4a"/><Relationship Id="rId1" Type="http://schemas.openxmlformats.org/officeDocument/2006/relationships/tags" Target="../tags/tag9.xml"/><Relationship Id="rId6" Type="http://schemas.openxmlformats.org/officeDocument/2006/relationships/image" Target="../media/image13.tmp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14.tmp"/><Relationship Id="rId4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tmp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4402" y="636183"/>
            <a:ext cx="5943600" cy="224171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+mn-lt"/>
              </a:rPr>
              <a:t>Academic and Behavior Combined (ABC) Support</a:t>
            </a:r>
          </a:p>
        </p:txBody>
      </p:sp>
      <p:pic>
        <p:nvPicPr>
          <p:cNvPr id="5" name="Picture 4" descr="C:\Users\mgetting\AppData\Local\Temp\ABC Suppor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19" y="1171073"/>
            <a:ext cx="3639570" cy="1780674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119" y="3641557"/>
            <a:ext cx="3216270" cy="2224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6192" y="2720914"/>
            <a:ext cx="438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Self-Guided Training Session 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026" y="3227352"/>
            <a:ext cx="5783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Principal Investigator </a:t>
            </a:r>
            <a:r>
              <a:rPr lang="en-US" b="1" dirty="0" err="1"/>
              <a:t>Maribeth</a:t>
            </a:r>
            <a:r>
              <a:rPr lang="en-US" b="1" dirty="0"/>
              <a:t> </a:t>
            </a:r>
            <a:r>
              <a:rPr lang="en-US" b="1" dirty="0" err="1"/>
              <a:t>Gettinger</a:t>
            </a:r>
            <a:endParaRPr lang="en-US" b="1" dirty="0"/>
          </a:p>
          <a:p>
            <a:pPr algn="ctr"/>
            <a:r>
              <a:rPr lang="en-US" i="1" dirty="0"/>
              <a:t>Co-Principal Investigator </a:t>
            </a:r>
            <a:r>
              <a:rPr lang="en-US" b="1" dirty="0"/>
              <a:t>Thomas </a:t>
            </a:r>
            <a:r>
              <a:rPr lang="en-US" b="1" dirty="0" err="1"/>
              <a:t>Kratochwill</a:t>
            </a:r>
            <a:endParaRPr lang="en-US" b="1" dirty="0"/>
          </a:p>
          <a:p>
            <a:pPr algn="ctr"/>
            <a:r>
              <a:rPr lang="en-US" i="1" dirty="0"/>
              <a:t>Project Manager </a:t>
            </a:r>
            <a:r>
              <a:rPr lang="en-US" b="1" dirty="0"/>
              <a:t>Alison Staples Lindner </a:t>
            </a:r>
          </a:p>
          <a:p>
            <a:pPr algn="ctr"/>
            <a:r>
              <a:rPr lang="en-US" i="1" dirty="0"/>
              <a:t>Graduate Research Assistants </a:t>
            </a:r>
            <a:r>
              <a:rPr lang="en-US" b="1" dirty="0"/>
              <a:t>Abigail Eubanks &amp; Allison Foy</a:t>
            </a:r>
            <a:endParaRPr lang="en-US" b="1" i="1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898FB4E-1B57-4A4D-AC4F-3F480350E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D7E149-5289-41AE-AD91-77BA9B5C8BC0}"/>
              </a:ext>
            </a:extLst>
          </p:cNvPr>
          <p:cNvSpPr txBox="1"/>
          <p:nvPr/>
        </p:nvSpPr>
        <p:spPr>
          <a:xfrm>
            <a:off x="592026" y="4753850"/>
            <a:ext cx="674248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This self-guided training focuses on implementing </a:t>
            </a:r>
            <a:r>
              <a:rPr lang="en-US" sz="1600" i="1" dirty="0"/>
              <a:t>ABC Support </a:t>
            </a:r>
            <a:r>
              <a:rPr lang="en-US" sz="1600" dirty="0"/>
              <a:t>with </a:t>
            </a:r>
            <a:r>
              <a:rPr lang="en-US" sz="1600" i="1" dirty="0"/>
              <a:t>individual students</a:t>
            </a:r>
            <a:r>
              <a:rPr lang="en-US" sz="1600" dirty="0"/>
              <a:t>.  The </a:t>
            </a:r>
            <a:r>
              <a:rPr lang="en-US" sz="1600" i="1" dirty="0"/>
              <a:t>ABC Support Manual</a:t>
            </a:r>
            <a:r>
              <a:rPr lang="en-US" sz="1600" dirty="0"/>
              <a:t> includes procedures for implementation with individual students or small groups.  Although implementation varies slightly between individual and small-group formats, the intervention components are the same. Teachers should be able to successfully implement </a:t>
            </a:r>
            <a:r>
              <a:rPr lang="en-US" sz="1600" i="1" dirty="0"/>
              <a:t>ABC Support</a:t>
            </a:r>
            <a:r>
              <a:rPr lang="en-US" sz="1600" dirty="0"/>
              <a:t> with small groups of students following training and practice with a one-on-one format.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088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5"/>
    </mc:Choice>
    <mc:Fallback xmlns="">
      <p:transition spd="slow" advTm="2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48CF0-9D02-4076-8C14-BB4C54AA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07" y="371071"/>
            <a:ext cx="10515600" cy="857624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29428-99E1-41E1-AFB7-B3C13398B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44" y="1117522"/>
            <a:ext cx="10815918" cy="551478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Display and teach/review four expectations for reading and behavior.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Teach expectations during orientation session; review at the beginning of each intervention session (Step #1) –  and throughout the session, as needed.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  <a:r>
              <a:rPr lang="en-US" sz="2800" i="1" u="sng" dirty="0"/>
              <a:t>READ Expectations Card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300" i="1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7AFB224-3F96-934B-85E5-36D51C36E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4"/>
    </mc:Choice>
    <mc:Fallback xmlns="">
      <p:transition spd="slow" advTm="2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666" y="586854"/>
            <a:ext cx="10515600" cy="5017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9809119D-D76E-41F5-AC0C-F76FF1980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02" y="1554583"/>
            <a:ext cx="5988728" cy="461673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07B189-5CAB-B946-B418-CB04D6834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6"/>
    </mc:Choice>
    <mc:Fallback xmlns="">
      <p:transition spd="slow" advTm="2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0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427B33-CD1A-A34E-97F4-F7DD106F3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"/>
    </mc:Choice>
    <mc:Fallback xmlns=""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046" y="208795"/>
            <a:ext cx="5568134" cy="6584923"/>
          </a:xfr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839046" y="179028"/>
            <a:ext cx="5666017" cy="661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978592" y="1633844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571009" y="1393735"/>
            <a:ext cx="52680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2:  READING AND BEHAVIOR GOALS</a:t>
            </a:r>
          </a:p>
          <a:p>
            <a:endParaRPr lang="en-US" sz="1200" b="1" dirty="0"/>
          </a:p>
          <a:p>
            <a:endParaRPr lang="en-US" sz="28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B7165A-5A77-9542-A422-6EE1B0106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2"/>
    </mc:Choice>
    <mc:Fallback xmlns="">
      <p:transition spd="slow" advTm="1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234D-9481-4984-B896-AB8130AE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476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GOAL-SETTING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6F04-DFC7-4361-AEB9-68C6FC4B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9894"/>
            <a:ext cx="10515600" cy="510119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Determine and record one reading goal and one behavior goal for each intervention session.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Determine goals </a:t>
            </a:r>
            <a:r>
              <a:rPr lang="en-US" sz="2800" b="1" i="1" dirty="0"/>
              <a:t>before</a:t>
            </a:r>
            <a:r>
              <a:rPr lang="en-US" sz="2800" i="1" dirty="0"/>
              <a:t> each intervention session; state and record goals </a:t>
            </a:r>
            <a:r>
              <a:rPr lang="en-US" sz="2800" b="1" i="1" dirty="0"/>
              <a:t>during</a:t>
            </a:r>
            <a:r>
              <a:rPr lang="en-US" sz="2800" i="1" dirty="0"/>
              <a:t> Step #2 of intervention session.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8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  <a:r>
              <a:rPr lang="en-US" sz="2800" i="1" dirty="0"/>
              <a:t>See “Goal-Setting Guidelines” in manual.  Use </a:t>
            </a:r>
            <a:r>
              <a:rPr lang="en-US" sz="2800" i="1" u="sng" dirty="0"/>
              <a:t>Reading Graph</a:t>
            </a:r>
            <a:r>
              <a:rPr lang="en-US" sz="2800" i="1" dirty="0"/>
              <a:t> and </a:t>
            </a:r>
            <a:r>
              <a:rPr lang="en-US" sz="2800" i="1" u="sng" dirty="0"/>
              <a:t>Behavior Graph</a:t>
            </a:r>
            <a:r>
              <a:rPr lang="en-US" sz="2800" i="1" dirty="0"/>
              <a:t> to record session goals.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300" i="1" dirty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F94AE3-1280-E744-80F1-684917D9C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2"/>
    </mc:Choice>
    <mc:Fallback xmlns="">
      <p:transition spd="slow" advTm="3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EDFFB-0052-459D-B768-B3F916E1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76519"/>
            <a:ext cx="10685929" cy="6225988"/>
          </a:xfrm>
        </p:spPr>
        <p:txBody>
          <a:bodyPr>
            <a:normAutofit/>
          </a:bodyPr>
          <a:lstStyle/>
          <a:p>
            <a:r>
              <a:rPr lang="en-US" sz="3200" b="1" dirty="0"/>
              <a:t>Guidelines:</a:t>
            </a:r>
          </a:p>
          <a:p>
            <a:pPr lvl="1"/>
            <a:r>
              <a:rPr lang="en-US" sz="2800" dirty="0"/>
              <a:t>Attainable, but slightly higher than previous goal</a:t>
            </a:r>
          </a:p>
          <a:p>
            <a:pPr lvl="1"/>
            <a:r>
              <a:rPr lang="en-US" sz="2800" dirty="0"/>
              <a:t>Adjusted, if necessary, based on student’s performance</a:t>
            </a:r>
          </a:p>
          <a:p>
            <a:pPr lvl="1"/>
            <a:endParaRPr lang="en-US" sz="1000" dirty="0"/>
          </a:p>
          <a:p>
            <a:r>
              <a:rPr lang="en-US" sz="3200" b="1" dirty="0"/>
              <a:t>Behavior Goal:</a:t>
            </a:r>
          </a:p>
          <a:p>
            <a:pPr lvl="1"/>
            <a:r>
              <a:rPr lang="en-US" sz="2800" u="sng" dirty="0"/>
              <a:t>Week 1</a:t>
            </a:r>
            <a:r>
              <a:rPr lang="en-US" sz="2800" dirty="0"/>
              <a:t>:  Select goal in lowest range (12-19 points)</a:t>
            </a:r>
          </a:p>
          <a:p>
            <a:pPr lvl="1"/>
            <a:r>
              <a:rPr lang="en-US" sz="2800" u="sng" dirty="0"/>
              <a:t>Weeks 2-8*</a:t>
            </a:r>
            <a:r>
              <a:rPr lang="en-US" sz="2800" dirty="0"/>
              <a:t>:  Increase weekly by at least 2-3 points</a:t>
            </a:r>
          </a:p>
          <a:p>
            <a:pPr lvl="1"/>
            <a:endParaRPr lang="en-US" sz="1000" dirty="0"/>
          </a:p>
          <a:p>
            <a:r>
              <a:rPr lang="en-US" sz="3200" b="1" dirty="0"/>
              <a:t>Reading Goal: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/>
              <a:t>Week 1</a:t>
            </a:r>
            <a:r>
              <a:rPr lang="en-US" sz="2800" dirty="0"/>
              <a:t>:  20-25 WCPM higher than average on orientation passages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/>
              <a:t>Weeks 2-8*</a:t>
            </a:r>
            <a:r>
              <a:rPr lang="en-US" sz="2800" dirty="0"/>
              <a:t>:  Increase by at least 1 word from previous session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u="sng" dirty="0"/>
              <a:t>Two consecutive sessions without meeting goal</a:t>
            </a:r>
            <a:r>
              <a:rPr lang="en-US" sz="2800" dirty="0"/>
              <a:t>:  Adjust 5-10 words lower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8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6CED48-7F9C-DE49-989B-EBFD0F1EB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82F70C-66A4-44EE-A9A8-230E42996473}"/>
              </a:ext>
            </a:extLst>
          </p:cNvPr>
          <p:cNvSpPr txBox="1"/>
          <p:nvPr/>
        </p:nvSpPr>
        <p:spPr>
          <a:xfrm>
            <a:off x="934948" y="6019816"/>
            <a:ext cx="658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</a:t>
            </a:r>
            <a:r>
              <a:rPr lang="en-US" sz="2400" i="1" dirty="0"/>
              <a:t> ABC Support</a:t>
            </a:r>
            <a:r>
              <a:rPr lang="en-US" sz="2400" dirty="0"/>
              <a:t> may be implemented for 6-8 weeks. </a:t>
            </a:r>
          </a:p>
        </p:txBody>
      </p:sp>
    </p:spTree>
    <p:extLst>
      <p:ext uri="{BB962C8B-B14F-4D97-AF65-F5344CB8AC3E}">
        <p14:creationId xmlns:p14="http://schemas.microsoft.com/office/powerpoint/2010/main" val="13859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56"/>
    </mc:Choice>
    <mc:Fallback xmlns="">
      <p:transition spd="slow" advTm="5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26B95-3A41-4C34-A981-E635A2FA5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494"/>
            <a:ext cx="10515600" cy="64814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B0F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50" b="1" dirty="0">
              <a:solidFill>
                <a:srgbClr val="00B0F0"/>
              </a:solidFill>
            </a:endParaRPr>
          </a:p>
          <a:p>
            <a:endParaRPr lang="en-US" dirty="0"/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7591E9FE-389F-474E-B2AE-CBB3AEA0B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31" y="255494"/>
            <a:ext cx="4811434" cy="63398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3AB31131-B3AE-42E5-A7CF-951D0D974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1515980"/>
            <a:ext cx="5695201" cy="50794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" name="5-Point Star 1"/>
          <p:cNvSpPr/>
          <p:nvPr/>
        </p:nvSpPr>
        <p:spPr>
          <a:xfrm>
            <a:off x="838200" y="1780673"/>
            <a:ext cx="457200" cy="3489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838200" y="3622545"/>
            <a:ext cx="457200" cy="3489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018421" y="669758"/>
            <a:ext cx="457200" cy="3489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7095565" y="2281989"/>
            <a:ext cx="457200" cy="3489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5A1565-AD23-CE4F-B95F-98CEE851D1F0}"/>
              </a:ext>
            </a:extLst>
          </p:cNvPr>
          <p:cNvSpPr/>
          <p:nvPr/>
        </p:nvSpPr>
        <p:spPr>
          <a:xfrm>
            <a:off x="2988860" y="1780673"/>
            <a:ext cx="682388" cy="3489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454881-27F9-A34D-B219-747A1514A053}"/>
              </a:ext>
            </a:extLst>
          </p:cNvPr>
          <p:cNvSpPr/>
          <p:nvPr/>
        </p:nvSpPr>
        <p:spPr>
          <a:xfrm>
            <a:off x="2620370" y="3622545"/>
            <a:ext cx="1255594" cy="3489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122534-D7AD-2840-951D-5A6B3BC9BB94}"/>
              </a:ext>
            </a:extLst>
          </p:cNvPr>
          <p:cNvSpPr/>
          <p:nvPr/>
        </p:nvSpPr>
        <p:spPr>
          <a:xfrm>
            <a:off x="9580728" y="669758"/>
            <a:ext cx="846162" cy="5448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C34C372-DB44-804D-AB6E-A88E7D0CFB80}"/>
              </a:ext>
            </a:extLst>
          </p:cNvPr>
          <p:cNvSpPr/>
          <p:nvPr/>
        </p:nvSpPr>
        <p:spPr>
          <a:xfrm>
            <a:off x="8843749" y="3275463"/>
            <a:ext cx="1828800" cy="347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7F1FB28-63FF-B548-B748-E6B3525595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8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44"/>
    </mc:Choice>
    <mc:Fallback xmlns="">
      <p:transition spd="slow" advTm="8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0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1A2E58-8507-564A-8595-E2362F93B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"/>
    </mc:Choice>
    <mc:Fallback xmlns="">
      <p:transition spd="slow" advTm="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905" y="193911"/>
            <a:ext cx="5568134" cy="6584923"/>
          </a:xfr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80663" y="470295"/>
            <a:ext cx="5666017" cy="661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936095" y="1871042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367961" y="1686626"/>
            <a:ext cx="572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3:  PROMPT EXPECTATIONS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D2082-14B9-4BAA-B959-508F5D6EA827}"/>
              </a:ext>
            </a:extLst>
          </p:cNvPr>
          <p:cNvSpPr txBox="1"/>
          <p:nvPr/>
        </p:nvSpPr>
        <p:spPr>
          <a:xfrm>
            <a:off x="367960" y="2690986"/>
            <a:ext cx="572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7:  PROMPT EXPECTATIONS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C9C70-4D89-4E69-9611-CF029D5E9B50}"/>
              </a:ext>
            </a:extLst>
          </p:cNvPr>
          <p:cNvSpPr txBox="1"/>
          <p:nvPr/>
        </p:nvSpPr>
        <p:spPr>
          <a:xfrm>
            <a:off x="222496" y="4489613"/>
            <a:ext cx="5799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14: PROMPT EXPECTATIONS</a:t>
            </a:r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DA1681AA-1883-47D0-B5B4-6B478566B995}"/>
              </a:ext>
            </a:extLst>
          </p:cNvPr>
          <p:cNvSpPr/>
          <p:nvPr/>
        </p:nvSpPr>
        <p:spPr>
          <a:xfrm>
            <a:off x="5944152" y="2866566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FA4C-0AA6-4A7C-9E4B-E6A8505FFC47}"/>
              </a:ext>
            </a:extLst>
          </p:cNvPr>
          <p:cNvSpPr txBox="1"/>
          <p:nvPr/>
        </p:nvSpPr>
        <p:spPr>
          <a:xfrm>
            <a:off x="336533" y="3192865"/>
            <a:ext cx="572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9:  PROMPT EXPECTATIONS</a:t>
            </a: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46DA4112-53F2-4173-B2C2-F52B07E7A32A}"/>
              </a:ext>
            </a:extLst>
          </p:cNvPr>
          <p:cNvSpPr/>
          <p:nvPr/>
        </p:nvSpPr>
        <p:spPr>
          <a:xfrm>
            <a:off x="5936096" y="3343371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CBCE6FDF-1005-4AC2-811C-F45F07AE98F7}"/>
              </a:ext>
            </a:extLst>
          </p:cNvPr>
          <p:cNvSpPr/>
          <p:nvPr/>
        </p:nvSpPr>
        <p:spPr>
          <a:xfrm>
            <a:off x="5907636" y="4665194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A95360-3FE9-F34D-852C-F9EAFA678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1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3"/>
    </mc:Choice>
    <mc:Fallback xmlns="">
      <p:transition spd="slow" advTm="1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234D-9481-4984-B896-AB8130AE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70" y="120697"/>
            <a:ext cx="10515600" cy="80476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PROMPTING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6F04-DFC7-4361-AEB9-68C6FC4B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47" y="1327369"/>
            <a:ext cx="11072459" cy="579119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Verbal cues or reminders for students about READ expectations.</a:t>
            </a: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Four times during every intervention session – prior to each passage reading (Steps #3, #9, #14) and prior to modeling (Step #7) </a:t>
            </a:r>
            <a:endParaRPr lang="en-US" sz="8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  <a:r>
              <a:rPr lang="en-US" sz="2800" i="1" dirty="0"/>
              <a:t>Scripted prompts on </a:t>
            </a:r>
            <a:r>
              <a:rPr lang="en-US" sz="2800" i="1" u="sng" dirty="0"/>
              <a:t>Teacher Recording Copy</a:t>
            </a:r>
            <a:r>
              <a:rPr lang="en-US" sz="2800" i="1" dirty="0"/>
              <a:t> of each passage; scripted prompts included in manual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F4A189A-370B-9546-9E15-B6095AF24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2"/>
    </mc:Choice>
    <mc:Fallback xmlns="">
      <p:transition spd="slow" advTm="2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D01F46"/>
                </a:solidFill>
                <a:latin typeface="+mn-lt"/>
              </a:rPr>
              <a:t>Session #1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223" y="1607599"/>
            <a:ext cx="11268636" cy="4885276"/>
          </a:xfrm>
        </p:spPr>
        <p:txBody>
          <a:bodyPr>
            <a:normAutofit lnSpcReduction="10000"/>
          </a:bodyPr>
          <a:lstStyle/>
          <a:p>
            <a:pPr marL="468630" lvl="0" indent="-7429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dirty="0"/>
              <a:t>  “Walk-through” </a:t>
            </a:r>
            <a:r>
              <a:rPr lang="en-US" sz="3600" i="1" dirty="0"/>
              <a:t>ABC Support Manual </a:t>
            </a:r>
            <a:r>
              <a:rPr lang="en-US" sz="3600" dirty="0"/>
              <a:t>and </a:t>
            </a:r>
            <a:r>
              <a:rPr lang="en-US" sz="3600" i="1" dirty="0"/>
              <a:t>Intervention                           </a:t>
            </a:r>
            <a:r>
              <a:rPr lang="en-US" sz="3600" i="1" dirty="0">
                <a:solidFill>
                  <a:schemeClr val="bg1"/>
                </a:solidFill>
              </a:rPr>
              <a:t>M </a:t>
            </a:r>
            <a:r>
              <a:rPr lang="en-US" sz="3600" i="1" dirty="0"/>
              <a:t>Materials Handbook</a:t>
            </a:r>
          </a:p>
          <a:p>
            <a:pPr marL="0" lvl="0" indent="-27432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1200" dirty="0"/>
          </a:p>
          <a:p>
            <a:pPr marL="514350" lvl="0" indent="-7429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dirty="0"/>
              <a:t>  Significance and rationale for </a:t>
            </a:r>
            <a:r>
              <a:rPr lang="en-US" sz="3600" i="1" dirty="0"/>
              <a:t>ABC Support</a:t>
            </a:r>
            <a:r>
              <a:rPr lang="en-US" sz="3600" dirty="0"/>
              <a:t> </a:t>
            </a:r>
          </a:p>
          <a:p>
            <a:pPr marL="0" lvl="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1200" dirty="0"/>
          </a:p>
          <a:p>
            <a:pPr marL="514350" lvl="0" indent="-7429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dirty="0"/>
              <a:t>  Evidence-based intervention elements</a:t>
            </a:r>
          </a:p>
          <a:p>
            <a:pPr marL="0" lvl="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1200" dirty="0"/>
          </a:p>
          <a:p>
            <a:pPr marL="514350" indent="-7429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dirty="0"/>
              <a:t>  </a:t>
            </a:r>
            <a:r>
              <a:rPr lang="en-US" sz="3600" i="1" dirty="0"/>
              <a:t>Implementation Self-Guide </a:t>
            </a:r>
            <a:r>
              <a:rPr lang="en-US" sz="3600" dirty="0"/>
              <a:t>(21 intervention steps)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en-US" sz="1200" i="1" dirty="0"/>
          </a:p>
          <a:p>
            <a:pPr marL="514350" lvl="0" indent="-74295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3600" dirty="0"/>
              <a:t>  </a:t>
            </a:r>
            <a:r>
              <a:rPr lang="en-US" sz="3600" b="1" dirty="0">
                <a:solidFill>
                  <a:srgbClr val="00B0F0"/>
                </a:solidFill>
              </a:rPr>
              <a:t>DESCRIBE</a:t>
            </a:r>
            <a:r>
              <a:rPr lang="en-US" sz="3600" dirty="0"/>
              <a:t> – </a:t>
            </a:r>
            <a:r>
              <a:rPr lang="en-US" sz="3600" b="1" dirty="0">
                <a:solidFill>
                  <a:srgbClr val="00B0F0"/>
                </a:solidFill>
              </a:rPr>
              <a:t>DEMONSTRATE</a:t>
            </a:r>
            <a:r>
              <a:rPr lang="en-US" sz="3600" dirty="0"/>
              <a:t> – </a:t>
            </a:r>
            <a:r>
              <a:rPr lang="en-US" sz="3600" b="1" dirty="0">
                <a:solidFill>
                  <a:srgbClr val="00B0F0"/>
                </a:solidFill>
              </a:rPr>
              <a:t>PRACTICE</a:t>
            </a:r>
            <a:r>
              <a:rPr lang="en-US" sz="3600" dirty="0"/>
              <a:t> 	intervention steps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en-US" sz="36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endParaRPr lang="en-US" b="1" dirty="0"/>
          </a:p>
          <a:p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31874CE-488F-3B41-8119-C556CABE5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67"/>
    </mc:Choice>
    <mc:Fallback xmlns="">
      <p:transition spd="slow" advTm="4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02" y="136478"/>
            <a:ext cx="11103398" cy="6040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41B6A4C-312C-4998-8FED-5BD8E0ECE0D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12" y="1071306"/>
            <a:ext cx="7192177" cy="5902657"/>
          </a:xfrm>
          <a:prstGeom prst="rect">
            <a:avLst/>
          </a:prstGeom>
        </p:spPr>
      </p:pic>
      <p:sp>
        <p:nvSpPr>
          <p:cNvPr id="5" name="Right Arrow 9">
            <a:extLst>
              <a:ext uri="{FF2B5EF4-FFF2-40B4-BE49-F238E27FC236}">
                <a16:creationId xmlns:a16="http://schemas.microsoft.com/office/drawing/2014/main" id="{0C388E69-D601-4E0C-8B2F-1507C3E14DE1}"/>
              </a:ext>
            </a:extLst>
          </p:cNvPr>
          <p:cNvSpPr/>
          <p:nvPr/>
        </p:nvSpPr>
        <p:spPr>
          <a:xfrm rot="20149137">
            <a:off x="734823" y="1515205"/>
            <a:ext cx="1649475" cy="41546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374E1A-6AB8-4444-B440-150E98B05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5"/>
    </mc:Choice>
    <mc:Fallback xmlns="">
      <p:transition spd="slow" advTm="17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0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EC3A6EB-00D2-8A42-B738-E90493896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451" y="132673"/>
            <a:ext cx="5568134" cy="6584923"/>
          </a:xfrm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80663" y="470295"/>
            <a:ext cx="5666017" cy="6614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050220" y="2111382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684240" y="1889515"/>
            <a:ext cx="5305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4:  PASSAGE READING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C9C70-4D89-4E69-9611-CF029D5E9B50}"/>
              </a:ext>
            </a:extLst>
          </p:cNvPr>
          <p:cNvSpPr txBox="1"/>
          <p:nvPr/>
        </p:nvSpPr>
        <p:spPr>
          <a:xfrm>
            <a:off x="527874" y="4629279"/>
            <a:ext cx="552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15:  PASSAGE READING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4FA4C-0AA6-4A7C-9E4B-E6A8505FFC47}"/>
              </a:ext>
            </a:extLst>
          </p:cNvPr>
          <p:cNvSpPr txBox="1"/>
          <p:nvPr/>
        </p:nvSpPr>
        <p:spPr>
          <a:xfrm>
            <a:off x="514319" y="3311359"/>
            <a:ext cx="5568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10:  PASSAGE READING </a:t>
            </a: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46DA4112-53F2-4173-B2C2-F52B07E7A32A}"/>
              </a:ext>
            </a:extLst>
          </p:cNvPr>
          <p:cNvSpPr/>
          <p:nvPr/>
        </p:nvSpPr>
        <p:spPr>
          <a:xfrm>
            <a:off x="5990046" y="3572419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CBCE6FDF-1005-4AC2-811C-F45F07AE98F7}"/>
              </a:ext>
            </a:extLst>
          </p:cNvPr>
          <p:cNvSpPr/>
          <p:nvPr/>
        </p:nvSpPr>
        <p:spPr>
          <a:xfrm>
            <a:off x="5990046" y="4849835"/>
            <a:ext cx="623503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D25C01-8568-3644-A9E3-563FE4DFA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2"/>
    </mc:Choice>
    <mc:Fallback xmlns="">
      <p:transition spd="slow" advTm="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234D-9481-4984-B896-AB8130AE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670" y="335842"/>
            <a:ext cx="10515600" cy="80476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PASSAGE READING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6F04-DFC7-4361-AEB9-68C6FC4B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897" y="1281843"/>
            <a:ext cx="10368430" cy="51786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solidFill>
                <a:srgbClr val="00B0F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Repeated reading of training passage to practice fluent reading and rehearse engagement behaviors</a:t>
            </a: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Three repeated readings during each session (Steps #4, #10, #15)</a:t>
            </a:r>
            <a:endParaRPr lang="en-US" sz="8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  <a:r>
              <a:rPr lang="en-US" sz="2800" i="1" dirty="0"/>
              <a:t>Student reads for one minute from </a:t>
            </a:r>
            <a:r>
              <a:rPr lang="en-US" sz="2800" i="1" u="sng" dirty="0"/>
              <a:t>Student Copy</a:t>
            </a:r>
            <a:r>
              <a:rPr lang="en-US" sz="2800" i="1" dirty="0"/>
              <a:t> while teacher records errors (to calculate WCPM) on </a:t>
            </a:r>
            <a:r>
              <a:rPr lang="en-US" sz="2800" i="1" u="sng" dirty="0"/>
              <a:t>Teacher Copy</a:t>
            </a:r>
            <a:r>
              <a:rPr lang="en-US" sz="2800" i="1" dirty="0"/>
              <a:t>.  See “Scoring and Recording Words Correct Per Minute” in manual.  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DF894A-E6AF-C744-9D4A-8FEC9BC6F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7"/>
    </mc:Choice>
    <mc:Fallback xmlns="">
      <p:transition spd="slow" advTm="38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2CB06-DEEC-4849-8E81-10E69AD3D79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250" y="479425"/>
            <a:ext cx="112395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Record Errors on Teacher Copy: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Draw SLASH through each error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Draw VERTICAL LINE after the last word read at one minute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Score (SLASH) the Following Errors: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Misread word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Omitted or skipped whole word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Added or omitted word part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≥ 3-second pause/hesitation [SLASH it and SAY WORD for student]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Calculate WCPM: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Subtract number of ERRORS from TOTAL NUMBER of words read in one minute</a:t>
            </a:r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F786B9-426D-0E4F-A92A-E77A2BC09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12"/>
    </mc:Choice>
    <mc:Fallback xmlns="">
      <p:transition spd="slow" advTm="4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8B86B7F-CD85-4424-ACA4-9E6790033743}"/>
              </a:ext>
            </a:extLst>
          </p:cNvPr>
          <p:cNvGraphicFramePr>
            <a:graphicFrameLocks noGrp="1"/>
          </p:cNvGraphicFramePr>
          <p:nvPr/>
        </p:nvGraphicFramePr>
        <p:xfrm>
          <a:off x="5280452" y="190884"/>
          <a:ext cx="5672919" cy="64761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917756">
                  <a:extLst>
                    <a:ext uri="{9D8B030D-6E8A-4147-A177-3AD203B41FA5}">
                      <a16:colId xmlns:a16="http://schemas.microsoft.com/office/drawing/2014/main" val="4238010179"/>
                    </a:ext>
                  </a:extLst>
                </a:gridCol>
                <a:gridCol w="755163">
                  <a:extLst>
                    <a:ext uri="{9D8B030D-6E8A-4147-A177-3AD203B41FA5}">
                      <a16:colId xmlns:a16="http://schemas.microsoft.com/office/drawing/2014/main" val="1710509496"/>
                    </a:ext>
                  </a:extLst>
                </a:gridCol>
              </a:tblGrid>
              <a:tr h="2405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Error Recording and Calculating WCPM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2931"/>
                  </a:ext>
                </a:extLst>
              </a:tr>
              <a:tr h="5488253">
                <a:tc>
                  <a:txBody>
                    <a:bodyPr/>
                    <a:lstStyle/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There is a large maple tree </a:t>
                      </a:r>
                    </a:p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outside my bedroom window.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 mother robin built her nest in  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tree.  She laid three eggs.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I could see the nest from my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window. Soon the small blue eggs hatched. There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 three little birds sitting in the nest! The baby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birds were hungry.  They chirped for their mother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to feed them.  I knew the mother would get no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rest until she fed her babies. I watched her leave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nest to go search</a:t>
                      </a:r>
                      <a:r>
                        <a:rPr lang="en-US" sz="1400" spc="-5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</a:t>
                      </a:r>
                      <a:r>
                        <a:rPr lang="en-US" sz="1400" spc="-1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dinner. She</a:t>
                      </a:r>
                      <a:r>
                        <a:rPr lang="en-US" sz="1400" spc="-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flew all  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around looking for a worm. Soon she saw one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sliding through the grass near a bush. She quickly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flew down to snatch it up in her beak. Then she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went back to the nest. The second she returned,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baby birds opened their mouths wide. They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ready to be fed their meal. Their mother can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take a nap at</a:t>
                      </a:r>
                      <a:r>
                        <a:rPr lang="en-US" sz="1400" spc="-4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last!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350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63532"/>
                  </a:ext>
                </a:extLst>
              </a:tr>
              <a:tr h="497314">
                <a:tc gridSpan="2">
                  <a:txBody>
                    <a:bodyPr/>
                    <a:lstStyle/>
                    <a:p>
                      <a:pPr marL="0" marR="79375" algn="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WCPM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cript MT Bold" panose="03040602040607080904" pitchFamily="66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                                                                                 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5392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6B8EB7F-008D-44C2-A98D-40EF61623482}"/>
              </a:ext>
            </a:extLst>
          </p:cNvPr>
          <p:cNvSpPr/>
          <p:nvPr/>
        </p:nvSpPr>
        <p:spPr>
          <a:xfrm>
            <a:off x="10297175" y="6359857"/>
            <a:ext cx="656196" cy="30725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effectLst/>
                <a:latin typeface="Script MT Bold" panose="03040602040607080904" pitchFamily="66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endParaRPr lang="en-US" sz="11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2AF852-C107-4DCA-805A-A87D8DE2761E}"/>
              </a:ext>
            </a:extLst>
          </p:cNvPr>
          <p:cNvCxnSpPr>
            <a:cxnSpLocks/>
          </p:cNvCxnSpPr>
          <p:nvPr/>
        </p:nvCxnSpPr>
        <p:spPr>
          <a:xfrm flipH="1">
            <a:off x="6460813" y="1183966"/>
            <a:ext cx="265113" cy="2365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86E561-7F4C-456A-914D-F8EAB93312A6}"/>
              </a:ext>
            </a:extLst>
          </p:cNvPr>
          <p:cNvCxnSpPr>
            <a:cxnSpLocks/>
          </p:cNvCxnSpPr>
          <p:nvPr/>
        </p:nvCxnSpPr>
        <p:spPr>
          <a:xfrm flipH="1">
            <a:off x="6994265" y="554766"/>
            <a:ext cx="265112" cy="23653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54EFFB-F40A-4438-AA4F-97A03CBA5116}"/>
              </a:ext>
            </a:extLst>
          </p:cNvPr>
          <p:cNvCxnSpPr>
            <a:cxnSpLocks/>
          </p:cNvCxnSpPr>
          <p:nvPr/>
        </p:nvCxnSpPr>
        <p:spPr>
          <a:xfrm flipH="1">
            <a:off x="5666052" y="2032401"/>
            <a:ext cx="265112" cy="23812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F053A1-EE36-4FB3-81EB-19C47820AB93}"/>
              </a:ext>
            </a:extLst>
          </p:cNvPr>
          <p:cNvCxnSpPr>
            <a:cxnSpLocks/>
          </p:cNvCxnSpPr>
          <p:nvPr/>
        </p:nvCxnSpPr>
        <p:spPr>
          <a:xfrm flipH="1">
            <a:off x="6861709" y="1472951"/>
            <a:ext cx="265112" cy="236538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43382C-E0EA-48F1-998A-CCAD4FDCFC2D}"/>
              </a:ext>
            </a:extLst>
          </p:cNvPr>
          <p:cNvCxnSpPr>
            <a:cxnSpLocks/>
          </p:cNvCxnSpPr>
          <p:nvPr/>
        </p:nvCxnSpPr>
        <p:spPr>
          <a:xfrm flipH="1">
            <a:off x="8683803" y="2114382"/>
            <a:ext cx="265112" cy="236537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C7FCDF-228F-4FC0-9E77-DF4096E1CF28}"/>
              </a:ext>
            </a:extLst>
          </p:cNvPr>
          <p:cNvCxnSpPr>
            <a:cxnSpLocks/>
          </p:cNvCxnSpPr>
          <p:nvPr/>
        </p:nvCxnSpPr>
        <p:spPr>
          <a:xfrm flipH="1">
            <a:off x="7500421" y="791303"/>
            <a:ext cx="265112" cy="23812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8735A5-3605-41E5-A5B6-C39E5FD8102E}"/>
              </a:ext>
            </a:extLst>
          </p:cNvPr>
          <p:cNvCxnSpPr>
            <a:cxnSpLocks/>
          </p:cNvCxnSpPr>
          <p:nvPr/>
        </p:nvCxnSpPr>
        <p:spPr>
          <a:xfrm>
            <a:off x="5973978" y="2350919"/>
            <a:ext cx="0" cy="31338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95BDC20-C1AD-4C53-83ED-B94E748C6C59}"/>
              </a:ext>
            </a:extLst>
          </p:cNvPr>
          <p:cNvSpPr/>
          <p:nvPr/>
        </p:nvSpPr>
        <p:spPr>
          <a:xfrm>
            <a:off x="258245" y="488368"/>
            <a:ext cx="5072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F0"/>
                </a:solidFill>
              </a:rPr>
              <a:t>DEMONSTRATE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E14335-2C73-E646-8C32-897EEF103377}"/>
              </a:ext>
            </a:extLst>
          </p:cNvPr>
          <p:cNvSpPr/>
          <p:nvPr/>
        </p:nvSpPr>
        <p:spPr>
          <a:xfrm>
            <a:off x="6807465" y="420134"/>
            <a:ext cx="638712" cy="474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14E88C-4D91-774B-9232-067627398075}"/>
              </a:ext>
            </a:extLst>
          </p:cNvPr>
          <p:cNvSpPr/>
          <p:nvPr/>
        </p:nvSpPr>
        <p:spPr>
          <a:xfrm>
            <a:off x="5798608" y="2270526"/>
            <a:ext cx="297392" cy="393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217CA33-9556-5C49-A9E1-2DCCBE08C150}"/>
              </a:ext>
            </a:extLst>
          </p:cNvPr>
          <p:cNvSpPr/>
          <p:nvPr/>
        </p:nvSpPr>
        <p:spPr>
          <a:xfrm>
            <a:off x="10058400" y="6359857"/>
            <a:ext cx="1097280" cy="4981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0B50EE8-191A-5147-9E1E-E63C6D3218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1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3"/>
    </mc:Choice>
    <mc:Fallback xmlns="">
      <p:transition spd="slow" advTm="2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02" y="136478"/>
            <a:ext cx="11103398" cy="6040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F41B6A4C-312C-4998-8FED-5BD8E0ECE0D0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8"/>
          <a:stretch/>
        </p:blipFill>
        <p:spPr>
          <a:xfrm>
            <a:off x="3777638" y="938785"/>
            <a:ext cx="3580426" cy="59192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8AFFB7-F05B-264A-BDAB-94724BA18D83}"/>
              </a:ext>
            </a:extLst>
          </p:cNvPr>
          <p:cNvCxnSpPr>
            <a:cxnSpLocks/>
          </p:cNvCxnSpPr>
          <p:nvPr/>
        </p:nvCxnSpPr>
        <p:spPr>
          <a:xfrm flipV="1">
            <a:off x="4157472" y="2243328"/>
            <a:ext cx="182880" cy="1463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07AC5B-539A-A34D-9349-920E4A311917}"/>
              </a:ext>
            </a:extLst>
          </p:cNvPr>
          <p:cNvCxnSpPr>
            <a:cxnSpLocks/>
          </p:cNvCxnSpPr>
          <p:nvPr/>
        </p:nvCxnSpPr>
        <p:spPr>
          <a:xfrm flipV="1">
            <a:off x="4992624" y="2474976"/>
            <a:ext cx="182880" cy="1463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FC6ABF-912C-2142-879D-3CF2C4BA5125}"/>
              </a:ext>
            </a:extLst>
          </p:cNvPr>
          <p:cNvCxnSpPr>
            <a:cxnSpLocks/>
          </p:cNvCxnSpPr>
          <p:nvPr/>
        </p:nvCxnSpPr>
        <p:spPr>
          <a:xfrm flipV="1">
            <a:off x="5759429" y="2901696"/>
            <a:ext cx="182880" cy="1463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704CF4-2975-C444-A67E-1593D15C0116}"/>
              </a:ext>
            </a:extLst>
          </p:cNvPr>
          <p:cNvCxnSpPr>
            <a:cxnSpLocks/>
          </p:cNvCxnSpPr>
          <p:nvPr/>
        </p:nvCxnSpPr>
        <p:spPr>
          <a:xfrm flipV="1">
            <a:off x="6803136" y="3560064"/>
            <a:ext cx="0" cy="23164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EFD4BF-E7A5-C54D-891C-F37A91FA289E}"/>
              </a:ext>
            </a:extLst>
          </p:cNvPr>
          <p:cNvSpPr txBox="1"/>
          <p:nvPr/>
        </p:nvSpPr>
        <p:spPr>
          <a:xfrm>
            <a:off x="6900672" y="6299200"/>
            <a:ext cx="457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56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E3009E5-43D4-D342-8FA5-416F9045F4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6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45"/>
    </mc:Choice>
    <mc:Fallback xmlns="">
      <p:transition spd="slow" advTm="91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0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DEA54A-13F7-924C-9DC6-8B51D36D5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5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8"/>
    </mc:Choice>
    <mc:Fallback xmlns="">
      <p:transition spd="slow" advTm="1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50" y="124770"/>
            <a:ext cx="5568134" cy="6584923"/>
          </a:xfrm>
        </p:spPr>
      </p:pic>
      <p:sp>
        <p:nvSpPr>
          <p:cNvPr id="8" name="Right Arrow 7"/>
          <p:cNvSpPr/>
          <p:nvPr/>
        </p:nvSpPr>
        <p:spPr>
          <a:xfrm>
            <a:off x="5605155" y="4059587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605155" y="4296141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605155" y="5076163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605155" y="5326634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5605155" y="2335685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605155" y="2589973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849016" y="2140049"/>
            <a:ext cx="4346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Steps 5 &amp; 6: FEEDBACK, RECORD, PRAISE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870998" y="3786033"/>
            <a:ext cx="4803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Steps 12 &amp; 13: FEEDBACK, RECORD, PRAISE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853275" y="5010136"/>
            <a:ext cx="4803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Steps 16 &amp; 17: FEEDBACK, RECORD, PRAISE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FFD02E-11D6-F846-9FE3-E1DC03731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4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9"/>
    </mc:Choice>
    <mc:Fallback xmlns="">
      <p:transition spd="slow" advTm="7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234D-9481-4984-B896-AB8130AE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85" y="372383"/>
            <a:ext cx="10515600" cy="80476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FEEDBACK, RECORD, PRAISE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6F04-DFC7-4361-AEB9-68C6FC4B6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9" y="1183959"/>
            <a:ext cx="11007415" cy="517863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solidFill>
                <a:srgbClr val="00B0F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00B0F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Provide feedback and record performance for reading (WCPM) and behavior (behavior points).  Give praise relative to READ Expectations.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Following each passage reading</a:t>
            </a:r>
            <a:endParaRPr lang="en-US" sz="8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</a:t>
            </a:r>
            <a:r>
              <a:rPr lang="en-US" sz="2800" i="1" dirty="0"/>
              <a:t>Use </a:t>
            </a:r>
            <a:r>
              <a:rPr lang="en-US" sz="2800" i="1" u="sng" dirty="0"/>
              <a:t>Reading Graph</a:t>
            </a:r>
            <a:r>
              <a:rPr lang="en-US" sz="2800" i="1" dirty="0"/>
              <a:t> to give feedback and record WCPM.  Use </a:t>
            </a:r>
            <a:r>
              <a:rPr lang="en-US" sz="2800" i="1" u="sng" dirty="0"/>
              <a:t>Behavior Points Card</a:t>
            </a:r>
            <a:r>
              <a:rPr lang="en-US" sz="2800" i="1" dirty="0"/>
              <a:t> to give feedback and record behavior points. See “Appendix C: Effective Praise” for guidelines in delivering praise. </a:t>
            </a:r>
            <a:endParaRPr lang="en-US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B8A77B-B856-8E49-A44D-E62F55B25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3"/>
    </mc:Choice>
    <mc:Fallback xmlns="">
      <p:transition spd="slow" advTm="3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67AE-6396-42B0-AD72-6835E89C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D01F46"/>
                </a:solidFill>
                <a:latin typeface="+mn-lt"/>
              </a:rPr>
              <a:t>Objective 1:</a:t>
            </a:r>
            <a:r>
              <a:rPr lang="en-US" sz="4800" b="1" i="1" dirty="0">
                <a:solidFill>
                  <a:srgbClr val="D01F46"/>
                </a:solidFill>
                <a:latin typeface="+mn-lt"/>
              </a:rPr>
              <a:t>  </a:t>
            </a:r>
            <a:r>
              <a:rPr lang="en-US" sz="4800" b="1" i="1" dirty="0">
                <a:solidFill>
                  <a:srgbClr val="C00000"/>
                </a:solidFill>
                <a:latin typeface="+mn-lt"/>
              </a:rPr>
              <a:t>ABC Support Manual </a:t>
            </a:r>
            <a:r>
              <a:rPr lang="en-US" sz="4800" b="1" dirty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4800" b="1" i="1" dirty="0">
                <a:solidFill>
                  <a:srgbClr val="C00000"/>
                </a:solidFill>
                <a:latin typeface="+mn-lt"/>
              </a:rPr>
              <a:t>Intervention Materials Handbook</a:t>
            </a:r>
            <a:endParaRPr lang="en-US" sz="4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4701-9BA5-4E8F-B860-C5AAD2619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710" y="1948454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ABC Support Manual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b="1" i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Part I:    Conceptual Foundation and Research Support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Part II:   Implementation Procedures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</a:rPr>
              <a:t>Section II-2: Description and Sequence of Intervention Steps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000" b="1" dirty="0">
              <a:solidFill>
                <a:srgbClr val="C0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Part III:  Appendices</a:t>
            </a:r>
            <a:endParaRPr lang="en-US" sz="2800" b="1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200" b="1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Intervention Materials Handbook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317025C-7851-1B45-89EA-12D29BB62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0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74"/>
    </mc:Choice>
    <mc:Fallback xmlns="">
      <p:transition spd="slow" advTm="65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816" y="255494"/>
            <a:ext cx="11053549" cy="5999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Screen Clipping">
            <a:extLst>
              <a:ext uri="{FF2B5EF4-FFF2-40B4-BE49-F238E27FC236}">
                <a16:creationId xmlns:a16="http://schemas.microsoft.com/office/drawing/2014/main" id="{C63FB399-7F4F-4D95-A856-15B4280A5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31" y="255494"/>
            <a:ext cx="4811434" cy="633988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Content Placeholder 6" descr="Screen Clipping">
            <a:extLst>
              <a:ext uri="{FF2B5EF4-FFF2-40B4-BE49-F238E27FC236}">
                <a16:creationId xmlns:a16="http://schemas.microsoft.com/office/drawing/2014/main" id="{7AF43834-C9FA-467A-BD9A-B8C10001F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9" y="1795735"/>
            <a:ext cx="6208707" cy="4700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8520" y="1210960"/>
            <a:ext cx="3490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Recording Behavior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9931" y="4146034"/>
            <a:ext cx="20204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</a:rPr>
              <a:t>Recording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Reading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AB24CE-DD6D-BD42-BEBE-65B88B1243EC}"/>
              </a:ext>
            </a:extLst>
          </p:cNvPr>
          <p:cNvSpPr/>
          <p:nvPr/>
        </p:nvSpPr>
        <p:spPr>
          <a:xfrm>
            <a:off x="1578520" y="3589020"/>
            <a:ext cx="501740" cy="557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C59DAB-6B8D-2E49-B4DA-012ED536EF2E}"/>
              </a:ext>
            </a:extLst>
          </p:cNvPr>
          <p:cNvSpPr/>
          <p:nvPr/>
        </p:nvSpPr>
        <p:spPr>
          <a:xfrm>
            <a:off x="9185648" y="4077454"/>
            <a:ext cx="480060" cy="357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33F9FEB-163D-BF4C-B572-C928A4843A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8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38"/>
    </mc:Choice>
    <mc:Fallback xmlns="">
      <p:transition spd="slow" advTm="60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605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322DFA-79CE-7A40-B665-075DF5ED4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3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"/>
    </mc:Choice>
    <mc:Fallback xmlns="">
      <p:transition spd="slow" advTm="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7FD5A3-47E6-184C-A83A-DE009350AE42}"/>
              </a:ext>
            </a:extLst>
          </p:cNvPr>
          <p:cNvSpPr txBox="1"/>
          <p:nvPr/>
        </p:nvSpPr>
        <p:spPr>
          <a:xfrm>
            <a:off x="2354581" y="2417736"/>
            <a:ext cx="731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/>
              <a:t>End of Part 1!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3B131B-40A4-0B46-9C33-CFB2016C8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"/>
    </mc:Choice>
    <mc:Fallback xmlns="">
      <p:transition spd="slow" advTm="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221" y="902536"/>
            <a:ext cx="5943600" cy="224171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+mn-lt"/>
              </a:rPr>
              <a:t>Academic and Behavior Combined (ABC) Support</a:t>
            </a:r>
          </a:p>
        </p:txBody>
      </p:sp>
      <p:pic>
        <p:nvPicPr>
          <p:cNvPr id="5" name="Picture 4" descr="C:\Users\mgetting\AppData\Local\Temp\ABC Support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19" y="1171073"/>
            <a:ext cx="3639570" cy="1780674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119" y="3641557"/>
            <a:ext cx="3216270" cy="22245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484" y="2913420"/>
            <a:ext cx="4387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Self-Guided Training Session 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5432" y="4153685"/>
            <a:ext cx="5783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Principal Investigator </a:t>
            </a:r>
            <a:r>
              <a:rPr lang="en-US" b="1" dirty="0" err="1"/>
              <a:t>Maribeth</a:t>
            </a:r>
            <a:r>
              <a:rPr lang="en-US" b="1" dirty="0"/>
              <a:t> </a:t>
            </a:r>
            <a:r>
              <a:rPr lang="en-US" b="1" dirty="0" err="1"/>
              <a:t>Gettinger</a:t>
            </a:r>
            <a:endParaRPr lang="en-US" b="1" dirty="0"/>
          </a:p>
          <a:p>
            <a:pPr algn="ctr"/>
            <a:r>
              <a:rPr lang="en-US" i="1" dirty="0"/>
              <a:t>Co-Principal Investigator </a:t>
            </a:r>
            <a:r>
              <a:rPr lang="en-US" b="1" dirty="0"/>
              <a:t>Thomas </a:t>
            </a:r>
            <a:r>
              <a:rPr lang="en-US" b="1" dirty="0" err="1"/>
              <a:t>Kratochwill</a:t>
            </a:r>
            <a:endParaRPr lang="en-US" b="1" dirty="0"/>
          </a:p>
          <a:p>
            <a:pPr algn="ctr"/>
            <a:r>
              <a:rPr lang="en-US" i="1" dirty="0"/>
              <a:t>Project Manager </a:t>
            </a:r>
            <a:r>
              <a:rPr lang="en-US" b="1" dirty="0"/>
              <a:t>Alison Lindner Staples</a:t>
            </a:r>
          </a:p>
          <a:p>
            <a:pPr algn="ctr"/>
            <a:r>
              <a:rPr lang="en-US" i="1" dirty="0"/>
              <a:t>Graduate Research Assistants </a:t>
            </a:r>
            <a:r>
              <a:rPr lang="en-US" b="1" dirty="0"/>
              <a:t>Abigail Eubanks &amp; Allison Foy</a:t>
            </a:r>
            <a:endParaRPr lang="en-US" b="1" i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BD5324-478D-314F-AC48-CD5AF7F8E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"/>
    </mc:Choice>
    <mc:Fallback xmlns="">
      <p:transition spd="slow" advTm="5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D01F46"/>
                </a:solidFill>
                <a:latin typeface="+mn-lt"/>
              </a:rPr>
              <a:t>Session #2 Objectives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634"/>
            <a:ext cx="10746850" cy="4885276"/>
          </a:xfrm>
        </p:spPr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-US" sz="4400" b="1" dirty="0">
                <a:solidFill>
                  <a:srgbClr val="00B0F0"/>
                </a:solidFill>
              </a:rPr>
              <a:t>DESCRIBE</a:t>
            </a:r>
            <a:r>
              <a:rPr lang="en-US" sz="4400" b="1" dirty="0"/>
              <a:t> – </a:t>
            </a:r>
            <a:r>
              <a:rPr lang="en-US" sz="4400" b="1" dirty="0">
                <a:solidFill>
                  <a:srgbClr val="00B0F0"/>
                </a:solidFill>
              </a:rPr>
              <a:t>DEMONSTRATE</a:t>
            </a:r>
            <a:r>
              <a:rPr lang="en-US" sz="4400" b="1" dirty="0"/>
              <a:t> – </a:t>
            </a:r>
            <a:r>
              <a:rPr lang="en-US" sz="4400" b="1" dirty="0">
                <a:solidFill>
                  <a:srgbClr val="00B0F0"/>
                </a:solidFill>
              </a:rPr>
              <a:t>PRACTICE</a:t>
            </a:r>
            <a:r>
              <a:rPr lang="en-US" sz="4400" b="1" dirty="0"/>
              <a:t>                                 </a:t>
            </a:r>
            <a:r>
              <a:rPr lang="en-US" sz="4400" dirty="0"/>
              <a:t>	intervention steps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742950" lvl="1" indent="-742950">
              <a:lnSpc>
                <a:spcPct val="100000"/>
              </a:lnSpc>
              <a:spcBef>
                <a:spcPts val="0"/>
              </a:spcBef>
              <a:buAutoNum type="arabicPeriod" startAt="2"/>
            </a:pPr>
            <a:r>
              <a:rPr lang="en-US" sz="4400" dirty="0"/>
              <a:t>Review Orientation Sessions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/>
              <a:t>3.   Preview on-site coaching process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39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9C0FAE-461E-AD41-B84F-C32100A2E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4"/>
    </mc:Choice>
    <mc:Fallback xmlns="">
      <p:transition spd="slow" advTm="17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25184" y="1464256"/>
            <a:ext cx="10092000" cy="3892735"/>
          </a:xfrm>
        </p:spPr>
        <p:txBody>
          <a:bodyPr>
            <a:normAutofit fontScale="90000"/>
          </a:bodyPr>
          <a:lstStyle/>
          <a:p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300" b="1" dirty="0">
                <a:solidFill>
                  <a:srgbClr val="C00000"/>
                </a:solidFill>
                <a:latin typeface="+mn-lt"/>
              </a:rPr>
              <a:t>Objective 1:  </a:t>
            </a:r>
            <a:br>
              <a:rPr lang="en-US" sz="5300" b="1" dirty="0">
                <a:solidFill>
                  <a:srgbClr val="C00000"/>
                </a:solidFill>
                <a:latin typeface="+mn-lt"/>
              </a:rPr>
            </a:br>
            <a:r>
              <a:rPr lang="en-US" sz="5300" b="1" dirty="0">
                <a:solidFill>
                  <a:srgbClr val="00B0F0"/>
                </a:solidFill>
                <a:latin typeface="+mn-lt"/>
              </a:rPr>
              <a:t>DESCRIBE-DEMONSTRATE-PRACTICE </a:t>
            </a:r>
            <a:r>
              <a:rPr lang="en-US" sz="5300" b="1" dirty="0">
                <a:solidFill>
                  <a:srgbClr val="C00000"/>
                </a:solidFill>
                <a:latin typeface="+mn-lt"/>
              </a:rPr>
              <a:t>Intervention Steps</a:t>
            </a:r>
            <a:br>
              <a:rPr lang="en-US" b="1" dirty="0">
                <a:solidFill>
                  <a:schemeClr val="accent2"/>
                </a:solidFill>
                <a:latin typeface="+mn-lt"/>
              </a:rPr>
            </a:b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6B08D5-0E3D-5943-94F6-3A425638F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6"/>
    </mc:Choice>
    <mc:Fallback xmlns="">
      <p:transition spd="slow" advTm="6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80" y="114398"/>
            <a:ext cx="5568134" cy="6584923"/>
          </a:xfrm>
        </p:spPr>
      </p:pic>
      <p:sp>
        <p:nvSpPr>
          <p:cNvPr id="10" name="Right Arrow 9"/>
          <p:cNvSpPr/>
          <p:nvPr/>
        </p:nvSpPr>
        <p:spPr>
          <a:xfrm>
            <a:off x="4911671" y="3010471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1196789" y="2822084"/>
            <a:ext cx="360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8: Modeling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6A2660-2441-6248-961F-8D777860C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"/>
    </mc:Choice>
    <mc:Fallback xmlns="">
      <p:transition spd="slow" advTm="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821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07971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  <a:endParaRPr lang="en-US" sz="72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</a:t>
            </a:r>
            <a:r>
              <a:rPr lang="en-US" sz="2800" dirty="0"/>
              <a:t>  </a:t>
            </a:r>
            <a:r>
              <a:rPr lang="en-US" sz="2800" i="1" dirty="0"/>
              <a:t>Demonstration of fluent reading and engaged behavior while reading aloud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</a:t>
            </a:r>
            <a:r>
              <a:rPr lang="en-US" sz="2800" i="1" dirty="0"/>
              <a:t>After the student’s first reading of the passage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  <a:r>
              <a:rPr lang="en-US" sz="2800" i="1" dirty="0"/>
              <a:t>Read 1/3 of the passage aloud. At three different points in the remainder of passage, stop reading in the middle of a sentence/line. The student reads to end of the sentence/line. 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89910D2-03F7-3141-9F91-C4696E2C2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9"/>
    </mc:Choice>
    <mc:Fallback xmlns="">
      <p:transition spd="slow" advTm="2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D737F-1648-B646-9453-AC01471D0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71" y="54442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</a:rPr>
              <a:t>DEMONSTRATE</a:t>
            </a:r>
            <a:br>
              <a:rPr lang="en-US" b="1" dirty="0">
                <a:solidFill>
                  <a:srgbClr val="00B0F0"/>
                </a:solidFill>
              </a:rPr>
            </a:b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9BF23A6-3BEB-7B4B-98CF-A5DC0E3160F9}"/>
              </a:ext>
            </a:extLst>
          </p:cNvPr>
          <p:cNvGraphicFramePr>
            <a:graphicFrameLocks noGrp="1"/>
          </p:cNvGraphicFramePr>
          <p:nvPr/>
        </p:nvGraphicFramePr>
        <p:xfrm>
          <a:off x="5280452" y="190884"/>
          <a:ext cx="5672919" cy="64761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917756">
                  <a:extLst>
                    <a:ext uri="{9D8B030D-6E8A-4147-A177-3AD203B41FA5}">
                      <a16:colId xmlns:a16="http://schemas.microsoft.com/office/drawing/2014/main" val="4238010179"/>
                    </a:ext>
                  </a:extLst>
                </a:gridCol>
                <a:gridCol w="755163">
                  <a:extLst>
                    <a:ext uri="{9D8B030D-6E8A-4147-A177-3AD203B41FA5}">
                      <a16:colId xmlns:a16="http://schemas.microsoft.com/office/drawing/2014/main" val="1710509496"/>
                    </a:ext>
                  </a:extLst>
                </a:gridCol>
              </a:tblGrid>
              <a:tr h="2405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Error Recording and Calculating WCPM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2931"/>
                  </a:ext>
                </a:extLst>
              </a:tr>
              <a:tr h="5488253">
                <a:tc>
                  <a:txBody>
                    <a:bodyPr/>
                    <a:lstStyle/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There is a large maple tree </a:t>
                      </a:r>
                    </a:p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outside my bedroom window.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 mother robin built her nest in  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tree.  She laid three eggs.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I could see the nest from my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window. Soon the small blue eggs hatched. There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 three little birds sitting in the nest! The baby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birds were hungry.  They chirped for their mother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to feed them.  I knew the mother would get no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rest until she fed her babies. I watched her leave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nest to go search</a:t>
                      </a:r>
                      <a:r>
                        <a:rPr lang="en-US" sz="1400" spc="-5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</a:t>
                      </a:r>
                      <a:r>
                        <a:rPr lang="en-US" sz="1400" spc="-1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dinner. She</a:t>
                      </a:r>
                      <a:r>
                        <a:rPr lang="en-US" sz="1400" spc="-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flew all  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around looking for a worm. Soon she saw one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sliding through the grass near a bush. She quickly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flew down to snatch it up in her beak. Then she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went back to the nest. The second she returned,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baby birds opened their mouths wide. They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ready to be fed their meal. Their mother can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take a nap at</a:t>
                      </a:r>
                      <a:r>
                        <a:rPr lang="en-US" sz="1400" spc="-4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last!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350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63532"/>
                  </a:ext>
                </a:extLst>
              </a:tr>
              <a:tr h="497314">
                <a:tc gridSpan="2">
                  <a:txBody>
                    <a:bodyPr/>
                    <a:lstStyle/>
                    <a:p>
                      <a:pPr marL="0" marR="79375" algn="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WCPM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cript MT Bold" panose="03040602040607080904" pitchFamily="66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                                                                                 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53922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E0F1E5-AC3F-034A-96BD-D92560BA8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3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01"/>
    </mc:Choice>
    <mc:Fallback xmlns="">
      <p:transition spd="slow" advTm="78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18CFCA-3EF6-B64F-9361-EEBB7ADAB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0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"/>
    </mc:Choice>
    <mc:Fallback xmlns="">
      <p:transition spd="slow" advTm="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9" y="2059929"/>
            <a:ext cx="4434444" cy="1059914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</a:rPr>
              <a:t>Link each tool with specific step …</a:t>
            </a:r>
          </a:p>
        </p:txBody>
      </p:sp>
      <p:pic>
        <p:nvPicPr>
          <p:cNvPr id="4" name="Content Placeholder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3" y="267195"/>
            <a:ext cx="6590805" cy="65908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2B2D516-53FB-D240-A889-91984EB0BEDA}"/>
              </a:ext>
            </a:extLst>
          </p:cNvPr>
          <p:cNvSpPr/>
          <p:nvPr/>
        </p:nvSpPr>
        <p:spPr>
          <a:xfrm>
            <a:off x="7900416" y="1609344"/>
            <a:ext cx="1078992" cy="7315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8FBD86-E1C0-684C-A10A-F4626F7BAF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21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6"/>
    </mc:Choice>
    <mc:Fallback xmlns="">
      <p:transition spd="slow" advTm="3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22" y="124770"/>
            <a:ext cx="5568134" cy="6584923"/>
          </a:xfrm>
        </p:spPr>
      </p:pic>
      <p:sp>
        <p:nvSpPr>
          <p:cNvPr id="6" name="Right Arrow 5"/>
          <p:cNvSpPr/>
          <p:nvPr/>
        </p:nvSpPr>
        <p:spPr>
          <a:xfrm>
            <a:off x="5957046" y="3863165"/>
            <a:ext cx="871387" cy="17095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316006" y="3642611"/>
            <a:ext cx="577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11: ERROR CORRECTION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6E59B4-7D01-C64E-951B-00EB0DDB0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"/>
    </mc:Choice>
    <mc:Fallback xmlns="">
      <p:transition spd="slow" advTm="5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931" y="445935"/>
            <a:ext cx="7604965" cy="71538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atin typeface="+mn-lt"/>
              </a:rPr>
              <a:t>ERROR CORRECTION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5460" y="1277472"/>
            <a:ext cx="10636098" cy="5396460"/>
          </a:xfrm>
        </p:spPr>
        <p:txBody>
          <a:bodyPr>
            <a:normAutofit/>
          </a:bodyPr>
          <a:lstStyle/>
          <a:p>
            <a:pPr marL="228600" lvl="0" indent="-22860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rgbClr val="00B0F0"/>
                </a:solidFill>
              </a:rPr>
              <a:t>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  <a:endParaRPr lang="en-US" sz="7200" b="1" dirty="0"/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What?  </a:t>
            </a:r>
            <a:r>
              <a:rPr lang="en-US" sz="2800" i="1" dirty="0"/>
              <a:t>Systematic correction of 1-3 missed or difficult words through correction of letters in words, whole words, and/or phrases containing words.</a:t>
            </a:r>
          </a:p>
          <a:p>
            <a:pPr marL="9144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000" i="1" dirty="0"/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When?  </a:t>
            </a:r>
            <a:r>
              <a:rPr lang="en-US" sz="2800" i="1" dirty="0"/>
              <a:t>Once during each intervention session, immediately following the second passage reading.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000" i="1" dirty="0"/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How? </a:t>
            </a:r>
            <a:r>
              <a:rPr lang="en-US" sz="2800" i="1" dirty="0"/>
              <a:t> See “Reading Error Correction Procedure” in manual. 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633E19-22EC-3B4F-A8A3-62104F399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15"/>
    </mc:Choice>
    <mc:Fallback xmlns="">
      <p:transition spd="slow" advTm="3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3BC36-6E65-4F16-85B0-18E5BC81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66" y="645458"/>
            <a:ext cx="11199305" cy="621254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Letter Correction:  </a:t>
            </a:r>
            <a:r>
              <a:rPr lang="en-US" sz="3200" dirty="0"/>
              <a:t>Point to missed/difficult word (on </a:t>
            </a:r>
            <a:r>
              <a:rPr lang="en-US" sz="3200" i="1" u="sng" dirty="0"/>
              <a:t>Student Copy</a:t>
            </a:r>
            <a:r>
              <a:rPr lang="en-US" sz="3200" dirty="0"/>
              <a:t>), then to one part of the word that was missed/difficult (beginning, middle, or end).  Say the letter names and letter sounds.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Word Correction:  </a:t>
            </a:r>
            <a:r>
              <a:rPr lang="en-US" sz="3200" dirty="0"/>
              <a:t>Read the word while moving your finger under the word; student reads the word twice. [Begin with </a:t>
            </a:r>
            <a:r>
              <a:rPr lang="en-US" sz="3200" b="1" dirty="0"/>
              <a:t>word correction </a:t>
            </a:r>
            <a:r>
              <a:rPr lang="en-US" sz="3200" dirty="0"/>
              <a:t>if letter correction is not necessary.]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/>
              <a:t>Phrase Correction:  </a:t>
            </a:r>
            <a:r>
              <a:rPr lang="en-US" sz="3200" dirty="0"/>
              <a:t>Read a meaningful phrase from the passage containing the word (3-6 words) while moving your finger under each word; student reads the phrase twice while moving finger under each word. [Begin with </a:t>
            </a:r>
            <a:r>
              <a:rPr lang="en-US" sz="3200" b="1" dirty="0"/>
              <a:t>phrase correction</a:t>
            </a:r>
            <a:r>
              <a:rPr lang="en-US" sz="3200" dirty="0"/>
              <a:t> only if letter correction and word correction are not necessary.] </a:t>
            </a:r>
            <a:endParaRPr lang="en-US" sz="3200" b="1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F91280-7212-C746-A6D6-6AC846D76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0"/>
    </mc:Choice>
    <mc:Fallback xmlns="">
      <p:transition spd="slow" advTm="6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0D7203-5E9D-E040-9A58-C9EEE19B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84465"/>
              </p:ext>
            </p:extLst>
          </p:nvPr>
        </p:nvGraphicFramePr>
        <p:xfrm>
          <a:off x="4159652" y="195487"/>
          <a:ext cx="5672919" cy="64670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917756">
                  <a:extLst>
                    <a:ext uri="{9D8B030D-6E8A-4147-A177-3AD203B41FA5}">
                      <a16:colId xmlns:a16="http://schemas.microsoft.com/office/drawing/2014/main" val="4238010179"/>
                    </a:ext>
                  </a:extLst>
                </a:gridCol>
                <a:gridCol w="755163">
                  <a:extLst>
                    <a:ext uri="{9D8B030D-6E8A-4147-A177-3AD203B41FA5}">
                      <a16:colId xmlns:a16="http://schemas.microsoft.com/office/drawing/2014/main" val="1710509496"/>
                    </a:ext>
                  </a:extLst>
                </a:gridCol>
              </a:tblGrid>
              <a:tr h="23138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Error Recording and Calculating WCPM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32931"/>
                  </a:ext>
                </a:extLst>
              </a:tr>
              <a:tr h="5488253">
                <a:tc>
                  <a:txBody>
                    <a:bodyPr/>
                    <a:lstStyle/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There is a large maple tree </a:t>
                      </a:r>
                    </a:p>
                    <a:p>
                      <a:pPr marL="0" marR="1624330" indent="-27432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outside my bedroom window.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 mother robin built her nest in  </a:t>
                      </a:r>
                    </a:p>
                    <a:p>
                      <a:pPr marL="0" marR="148018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tree.  She laid three eggs.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I could see the nest from my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window. Soon the small blue eggs hatched. There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 three little birds sitting in the nest! The baby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birds were hungry.  They chirped for their mother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to feed them.  I knew the mother would get no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rest until she fed her babies. I watched her leave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nest to go search</a:t>
                      </a:r>
                      <a:r>
                        <a:rPr lang="en-US" sz="1400" spc="-5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</a:t>
                      </a:r>
                      <a:r>
                        <a:rPr lang="en-US" sz="1400" spc="-1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dinner. She</a:t>
                      </a:r>
                      <a:r>
                        <a:rPr lang="en-US" sz="1400" spc="-1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flew all  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around looking for a worm. Soon she saw one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sliding through the grass near a bush. She quickly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flew down to snatch it up in her beak. Then she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went back to the nest. The second she returned,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the baby birds opened their mouths wide. They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were ready to be fed their meal. Their mother can </a:t>
                      </a:r>
                    </a:p>
                    <a:p>
                      <a:pPr marL="0" marR="1060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92375" algn="l"/>
                        </a:tabLs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take a nap at</a:t>
                      </a:r>
                      <a:r>
                        <a:rPr lang="en-US" sz="1400" spc="-45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last!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6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48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25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350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115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652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124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142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133985" marR="13589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147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1563532"/>
                  </a:ext>
                </a:extLst>
              </a:tr>
              <a:tr h="497314">
                <a:tc gridSpan="2">
                  <a:txBody>
                    <a:bodyPr/>
                    <a:lstStyle/>
                    <a:p>
                      <a:pPr marL="0" marR="79375" algn="r">
                        <a:lnSpc>
                          <a:spcPts val="13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WCPM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Script MT Bold" panose="03040602040607080904" pitchFamily="66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                                                                                 </a:t>
                      </a:r>
                      <a:endParaRPr lang="en-US" sz="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53922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BB73917-6642-3844-9DE2-B7FB50EB4406}"/>
              </a:ext>
            </a:extLst>
          </p:cNvPr>
          <p:cNvSpPr/>
          <p:nvPr/>
        </p:nvSpPr>
        <p:spPr>
          <a:xfrm>
            <a:off x="5557840" y="1428752"/>
            <a:ext cx="500063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833A107-DC2F-0249-9D16-005D5796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71" y="544420"/>
            <a:ext cx="4048504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DEMONSTRATE</a:t>
            </a:r>
            <a:br>
              <a:rPr lang="en-US" b="1" dirty="0">
                <a:solidFill>
                  <a:srgbClr val="00B0F0"/>
                </a:solidFill>
              </a:rPr>
            </a:b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B7D165D-BC88-EF4A-B9A1-4CA908E849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28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0"/>
    </mc:Choice>
    <mc:Fallback xmlns="">
      <p:transition spd="slow" advTm="2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19EE8A-21C7-E04A-BF8B-F44E82E82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7"/>
    </mc:Choice>
    <mc:Fallback xmlns="">
      <p:transition spd="slow" advTm="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501" y="136538"/>
            <a:ext cx="5568134" cy="6584923"/>
          </a:xfrm>
        </p:spPr>
      </p:pic>
      <p:sp>
        <p:nvSpPr>
          <p:cNvPr id="6" name="Right Arrow 5"/>
          <p:cNvSpPr/>
          <p:nvPr/>
        </p:nvSpPr>
        <p:spPr>
          <a:xfrm>
            <a:off x="5833373" y="5533360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833373" y="5842709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301631" y="5343582"/>
            <a:ext cx="540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18: GRAPHING (READING)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301631" y="5751202"/>
            <a:ext cx="5794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19: GRAPHING (BEHAVIOR)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CD7878-91D6-6A42-8300-1A7CDEC96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2"/>
    </mc:Choice>
    <mc:Fallback xmlns="">
      <p:transition spd="slow" advTm="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GRAPHING</a:t>
            </a:r>
            <a:endParaRPr lang="en-US" sz="48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8494"/>
            <a:ext cx="10927976" cy="52041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0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Behavior points and WCPM are graphed and visually compared to behavior/reading goals.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After the final (3</a:t>
            </a:r>
            <a:r>
              <a:rPr lang="en-US" sz="2800" i="1" baseline="30000" dirty="0"/>
              <a:t>rd</a:t>
            </a:r>
            <a:r>
              <a:rPr lang="en-US" sz="2800" i="1" dirty="0"/>
              <a:t>) passage reading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 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800" i="1" dirty="0"/>
              <a:t>Behavior Graph: Graph (make a circle) total points from Behavior Points Card.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sz="1000" i="1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800" i="1" dirty="0"/>
              <a:t>Reading Graph:  Graph (draw lines to connect) WCPM across three passage readings.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1703C6-95C8-4741-BBC9-1BE4905AE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07"/>
    </mc:Choice>
    <mc:Fallback xmlns="">
      <p:transition spd="slow" advTm="3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9" y="10525"/>
            <a:ext cx="10936941" cy="6551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</p:txBody>
      </p:sp>
      <p:pic>
        <p:nvPicPr>
          <p:cNvPr id="4" name="Content Placeholder 6" descr="Screen Clipping">
            <a:extLst>
              <a:ext uri="{FF2B5EF4-FFF2-40B4-BE49-F238E27FC236}">
                <a16:creationId xmlns:a16="http://schemas.microsoft.com/office/drawing/2014/main" id="{F14EA58E-6016-472C-9DC2-1879690FC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64" y="2564046"/>
            <a:ext cx="4706749" cy="3563470"/>
          </a:xfrm>
          <a:prstGeom prst="rect">
            <a:avLst/>
          </a:prstGeom>
        </p:spPr>
      </p:pic>
      <p:pic>
        <p:nvPicPr>
          <p:cNvPr id="5" name="Content Placeholder 3" descr="Screen Clipping">
            <a:extLst>
              <a:ext uri="{FF2B5EF4-FFF2-40B4-BE49-F238E27FC236}">
                <a16:creationId xmlns:a16="http://schemas.microsoft.com/office/drawing/2014/main" id="{212E7EFD-A8F5-49BC-A59B-7F039669A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17" y="1151897"/>
            <a:ext cx="4098785" cy="53699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F80455-A0CB-470F-A22D-DA756CF57EBF}"/>
              </a:ext>
            </a:extLst>
          </p:cNvPr>
          <p:cNvSpPr/>
          <p:nvPr/>
        </p:nvSpPr>
        <p:spPr>
          <a:xfrm>
            <a:off x="741821" y="1151897"/>
            <a:ext cx="56858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Behavior Points Card and Behavior Graph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4A0536-AA55-2A4F-878A-DD6FD0E4BE10}"/>
              </a:ext>
            </a:extLst>
          </p:cNvPr>
          <p:cNvSpPr/>
          <p:nvPr/>
        </p:nvSpPr>
        <p:spPr>
          <a:xfrm>
            <a:off x="5436524" y="4937760"/>
            <a:ext cx="432261" cy="415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5E6DF6-EA7B-2542-B813-41F18B089A20}"/>
              </a:ext>
            </a:extLst>
          </p:cNvPr>
          <p:cNvSpPr/>
          <p:nvPr/>
        </p:nvSpPr>
        <p:spPr>
          <a:xfrm>
            <a:off x="9519557" y="2694214"/>
            <a:ext cx="1404257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88AE8A-1444-8C42-B82A-739A3F9764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71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8"/>
    </mc:Choice>
    <mc:Fallback xmlns="">
      <p:transition spd="slow" advTm="4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B0F0"/>
                </a:solidFill>
                <a:latin typeface="+mn-lt"/>
              </a:rPr>
              <a:t>Reading Graph</a:t>
            </a:r>
            <a:endParaRPr lang="en-US" sz="3600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1" name="Content Placeholder 10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89" y="365125"/>
            <a:ext cx="4932109" cy="6491226"/>
          </a:xfrm>
        </p:spPr>
      </p:pic>
      <p:sp>
        <p:nvSpPr>
          <p:cNvPr id="12" name="Rectangle 11"/>
          <p:cNvSpPr/>
          <p:nvPr/>
        </p:nvSpPr>
        <p:spPr>
          <a:xfrm>
            <a:off x="5188689" y="178486"/>
            <a:ext cx="5111798" cy="65726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4C7206-5FD1-394E-87D2-3C27ECAA55D3}"/>
              </a:ext>
            </a:extLst>
          </p:cNvPr>
          <p:cNvCxnSpPr/>
          <p:nvPr/>
        </p:nvCxnSpPr>
        <p:spPr>
          <a:xfrm flipV="1">
            <a:off x="8948057" y="2841170"/>
            <a:ext cx="832757" cy="18288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E8BB60-F4F0-0E4C-A182-CD9031760D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32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80"/>
    </mc:Choice>
    <mc:Fallback xmlns="">
      <p:transition spd="slow" advTm="3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4E87C5-088A-C34C-BFD1-BC0068A85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3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4"/>
    </mc:Choice>
    <mc:Fallback xmlns="">
      <p:transition spd="slow" advTm="3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479"/>
            <a:ext cx="10515601" cy="1187354"/>
          </a:xfrm>
        </p:spPr>
        <p:txBody>
          <a:bodyPr>
            <a:normAutofit fontScale="90000"/>
          </a:bodyPr>
          <a:lstStyle/>
          <a:p>
            <a:br>
              <a:rPr lang="en-US" sz="4800" b="1" dirty="0">
                <a:solidFill>
                  <a:srgbClr val="C00000"/>
                </a:solidFill>
                <a:latin typeface="+mn-lt"/>
              </a:rPr>
            </a:br>
            <a:r>
              <a:rPr lang="en-US" sz="5300" b="1" dirty="0">
                <a:solidFill>
                  <a:srgbClr val="C00000"/>
                </a:solidFill>
                <a:latin typeface="+mn-lt"/>
              </a:rPr>
              <a:t>Objective 2:  Significance and Rationale for </a:t>
            </a:r>
            <a:r>
              <a:rPr lang="en-US" sz="5300" b="1" i="1" dirty="0">
                <a:solidFill>
                  <a:srgbClr val="C00000"/>
                </a:solidFill>
                <a:latin typeface="+mn-lt"/>
              </a:rPr>
              <a:t>ABC Support 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9269"/>
            <a:ext cx="10515600" cy="524435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/>
              <a:t>What is integrated supplemental support?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000" b="1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Instead of separate “single-focus” interventions …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8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Retain effective strategies of single-focus interventions (reading and behavior) and merge shared components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600" b="1" dirty="0"/>
              <a:t>Why is there a need for </a:t>
            </a:r>
            <a:r>
              <a:rPr lang="en-US" sz="3600" b="1" i="1" dirty="0"/>
              <a:t>ABC Support</a:t>
            </a:r>
            <a:r>
              <a:rPr lang="en-US" sz="3600" dirty="0"/>
              <a:t>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dirty="0"/>
              <a:t>Behavior-academic link: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   Reading performance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↔ Inattentive, disruptive behavior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Behavior + academic issues co-occur 50-80% of the time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Surfaces as early as kindergarten</a:t>
            </a:r>
          </a:p>
          <a:p>
            <a:pPr lvl="2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At risk for long-term negative outcomes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2D809C-46E8-9445-929B-681436CD3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1"/>
    </mc:Choice>
    <mc:Fallback xmlns="">
      <p:transition spd="slow" advTm="5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20" y="172271"/>
            <a:ext cx="5568134" cy="6584923"/>
          </a:xfrm>
        </p:spPr>
      </p:pic>
      <p:sp>
        <p:nvSpPr>
          <p:cNvPr id="6" name="Right Arrow 5"/>
          <p:cNvSpPr/>
          <p:nvPr/>
        </p:nvSpPr>
        <p:spPr>
          <a:xfrm>
            <a:off x="3779651" y="6088695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758949" y="5898919"/>
            <a:ext cx="353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20: Rewards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1FB29A-F636-7A4A-AB52-A70E611BB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9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1"/>
    </mc:Choice>
    <mc:Fallback xmlns="">
      <p:transition spd="slow" advTm="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922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REWARDS</a:t>
            </a:r>
            <a:endParaRPr lang="en-US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782" y="1275241"/>
            <a:ext cx="9668435" cy="521763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</a:rPr>
              <a:t>  </a:t>
            </a:r>
            <a:r>
              <a:rPr lang="en-US" sz="7200" b="1" dirty="0">
                <a:solidFill>
                  <a:srgbClr val="00B0F0"/>
                </a:solidFill>
              </a:rPr>
              <a:t>DESCRIBE</a:t>
            </a:r>
            <a:endParaRPr lang="en-US" sz="7200" b="1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What?  </a:t>
            </a:r>
            <a:r>
              <a:rPr lang="en-US" sz="2800" i="1" dirty="0"/>
              <a:t>Reward students for reaching reading and/or behavior goals.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When?  </a:t>
            </a:r>
            <a:r>
              <a:rPr lang="en-US" sz="2800" i="1" dirty="0"/>
              <a:t>At the end of each intervention session.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How? </a:t>
            </a:r>
            <a:r>
              <a:rPr lang="en-US" sz="2800" i="1" dirty="0"/>
              <a:t>Students receive sticker(s) on Reward Chart.</a:t>
            </a:r>
            <a:endParaRPr lang="en-US" sz="28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261AC9-41A2-9F44-AD1F-B347F942E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9"/>
    </mc:Choice>
    <mc:Fallback xmlns="">
      <p:transition spd="slow" advTm="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50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solidFill>
                  <a:srgbClr val="00B0F0"/>
                </a:solidFill>
                <a:latin typeface="+mn-lt"/>
              </a:rPr>
              <a:t>DEMONSTRATE</a:t>
            </a:r>
            <a:br>
              <a:rPr lang="en-US" sz="7200" b="1" dirty="0">
                <a:solidFill>
                  <a:srgbClr val="00B0F0"/>
                </a:solidFill>
              </a:rPr>
            </a:br>
            <a:endParaRPr lang="en-US" sz="7200" dirty="0"/>
          </a:p>
        </p:txBody>
      </p:sp>
      <p:pic>
        <p:nvPicPr>
          <p:cNvPr id="4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571" y="1165418"/>
            <a:ext cx="6634716" cy="504967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521B0A-5515-6848-94DA-17ADD7152757}"/>
              </a:ext>
            </a:extLst>
          </p:cNvPr>
          <p:cNvSpPr/>
          <p:nvPr/>
        </p:nvSpPr>
        <p:spPr>
          <a:xfrm>
            <a:off x="5323113" y="2563583"/>
            <a:ext cx="587829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9C35C0-53DA-614D-82E2-A05F1F50F71B}"/>
              </a:ext>
            </a:extLst>
          </p:cNvPr>
          <p:cNvSpPr/>
          <p:nvPr/>
        </p:nvSpPr>
        <p:spPr>
          <a:xfrm>
            <a:off x="5279565" y="2977246"/>
            <a:ext cx="587829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E74497-1C3A-6942-8385-16B8984A0371}"/>
              </a:ext>
            </a:extLst>
          </p:cNvPr>
          <p:cNvSpPr/>
          <p:nvPr/>
        </p:nvSpPr>
        <p:spPr>
          <a:xfrm>
            <a:off x="5291793" y="3412677"/>
            <a:ext cx="587829" cy="522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D4D29E-B08F-744D-97BB-03938A9D4E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8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3"/>
    </mc:Choice>
    <mc:Fallback xmlns="">
      <p:transition spd="slow" advTm="2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B96231-360F-B042-841E-3F92E7E83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"/>
    </mc:Choice>
    <mc:Fallback xmlns="">
      <p:transition spd="slow" advTm="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70" y="213914"/>
            <a:ext cx="5568134" cy="6584923"/>
          </a:xfrm>
        </p:spPr>
      </p:pic>
      <p:sp>
        <p:nvSpPr>
          <p:cNvPr id="6" name="Right Arrow 5"/>
          <p:cNvSpPr/>
          <p:nvPr/>
        </p:nvSpPr>
        <p:spPr>
          <a:xfrm>
            <a:off x="5379524" y="6327566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EF45FF-0555-4D4F-83A7-1FBFFDBB0AE4}"/>
              </a:ext>
            </a:extLst>
          </p:cNvPr>
          <p:cNvSpPr txBox="1"/>
          <p:nvPr/>
        </p:nvSpPr>
        <p:spPr>
          <a:xfrm>
            <a:off x="520361" y="6137788"/>
            <a:ext cx="499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Step 21: SELF-MONITORING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5CAE43-2067-9A47-BC5C-BAD497F4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6"/>
    </mc:Choice>
    <mc:Fallback xmlns="">
      <p:transition spd="slow" advTm="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939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SELF-MONITORING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4699"/>
            <a:ext cx="1016149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What?  </a:t>
            </a:r>
            <a:r>
              <a:rPr lang="en-US" i="1" dirty="0"/>
              <a:t>Students self-monitor performance relative to READ expectations during classroom instruction.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When?  </a:t>
            </a:r>
            <a:r>
              <a:rPr lang="en-US" i="1" dirty="0"/>
              <a:t>During all regular classroom activities that involve reading.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How?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    </a:t>
            </a:r>
            <a:r>
              <a:rPr lang="en-US" i="1" dirty="0"/>
              <a:t>1. Post </a:t>
            </a:r>
            <a:r>
              <a:rPr lang="en-US" i="1" u="sng" dirty="0"/>
              <a:t>I CAN READ</a:t>
            </a:r>
            <a:r>
              <a:rPr lang="en-US" i="1" dirty="0"/>
              <a:t> card on student desk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    2. Prompt student during reading instruction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/>
              <a:t>    3. Give student feedback during reading.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812CE-4B18-4649-AB1F-DF8E051B29B7}"/>
              </a:ext>
            </a:extLst>
          </p:cNvPr>
          <p:cNvSpPr/>
          <p:nvPr/>
        </p:nvSpPr>
        <p:spPr>
          <a:xfrm>
            <a:off x="4172326" y="836703"/>
            <a:ext cx="4205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</a:rPr>
              <a:t>DESCRIBE</a:t>
            </a:r>
            <a:endParaRPr lang="en-US" sz="7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6D396C-34FF-4345-BD7D-48BC346F3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9"/>
    </mc:Choice>
    <mc:Fallback xmlns="">
      <p:transition spd="slow" advTm="2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153"/>
            <a:ext cx="10515600" cy="5961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DEMONSTRATE</a:t>
            </a: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E775F58E-AA7E-40A3-85C6-BD8E85E8C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60" y="1231165"/>
            <a:ext cx="4709534" cy="541168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A29DA67-5D47-184B-AFD9-20EC39345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5"/>
    </mc:Choice>
    <mc:Fallback xmlns="">
      <p:transition spd="slow" advTm="1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153"/>
            <a:ext cx="10515600" cy="59618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en-US" sz="7200" b="1" dirty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PRACTICE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367288-5FBD-FE41-8CB5-1012DD9D4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0"/>
    </mc:Choice>
    <mc:Fallback xmlns="">
      <p:transition spd="slow" advTm="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rgbClr val="D01F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 #2: </a:t>
            </a:r>
            <a:r>
              <a:rPr lang="en-US" sz="4800" b="1" dirty="0">
                <a:solidFill>
                  <a:srgbClr val="D01F46"/>
                </a:solidFill>
                <a:latin typeface="+mn-lt"/>
              </a:rPr>
              <a:t>Review Orientation Sessions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3335"/>
            <a:ext cx="10739718" cy="41736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Two 20-minute sessions prior to 8-week intervention period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Conducted over 2 consecutive days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Purpose: Provide students with explanations, demonstrations, and opportunities to practice intervention components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Orientation Session materials in </a:t>
            </a:r>
            <a:r>
              <a:rPr lang="en-US" sz="3200" i="1" dirty="0"/>
              <a:t>Implementation Materials Handbook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E01742-386F-1D4C-A054-DF9F84594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1"/>
    </mc:Choice>
    <mc:Fallback xmlns="">
      <p:transition spd="slow" advTm="58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 #3: </a:t>
            </a:r>
            <a:r>
              <a:rPr lang="en-US" sz="4800" b="1" dirty="0">
                <a:solidFill>
                  <a:srgbClr val="C00000"/>
                </a:solidFill>
                <a:latin typeface="+mn-lt"/>
              </a:rPr>
              <a:t>Preview On-site Coaching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129" y="212146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On-site coaching of first two interventions sessions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Observe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Correct errors and give feedback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>
              <a:lnSpc>
                <a:spcPct val="200000"/>
              </a:lnSpc>
            </a:pPr>
            <a:endParaRPr lang="en-US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F0CE0B-9790-DF49-A0B0-31F5770D5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3"/>
    </mc:Choice>
    <mc:Fallback xmlns="">
      <p:transition spd="slow" advTm="3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098"/>
            <a:ext cx="11108377" cy="75762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n-lt"/>
              </a:rPr>
              <a:t>Objective 3:  Intervention Elements</a:t>
            </a:r>
            <a:endParaRPr lang="en-US" sz="4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7863"/>
            <a:ext cx="11108377" cy="517711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Expectations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D01F46"/>
                </a:solidFill>
              </a:rPr>
              <a:t>Goal-setting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Modeling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Repeated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Prompts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Feedback, Recording and Praise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D01F46"/>
                </a:solidFill>
              </a:rPr>
              <a:t>Reading error correction and behavior redirection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Recording and graphing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Rewards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rgbClr val="D01F46"/>
                </a:solidFill>
              </a:rPr>
              <a:t>Self-monitoring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High level of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Appropriate match to level</a:t>
            </a:r>
          </a:p>
          <a:p>
            <a:endParaRPr lang="en-US" dirty="0"/>
          </a:p>
        </p:txBody>
      </p:sp>
      <p:sp>
        <p:nvSpPr>
          <p:cNvPr id="4" name="Explosion 1 3"/>
          <p:cNvSpPr/>
          <p:nvPr/>
        </p:nvSpPr>
        <p:spPr>
          <a:xfrm>
            <a:off x="6320118" y="3649512"/>
            <a:ext cx="5351929" cy="3025589"/>
          </a:xfrm>
          <a:prstGeom prst="irregularSeal1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21625" y="4654474"/>
            <a:ext cx="3496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Manual Section II-3:                       Detailed procedures for elements in </a:t>
            </a:r>
            <a:r>
              <a:rPr lang="en-US" sz="2000" b="1" dirty="0">
                <a:solidFill>
                  <a:srgbClr val="C00000"/>
                </a:solidFill>
              </a:rPr>
              <a:t>red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000" b="1" dirty="0"/>
          </a:p>
        </p:txBody>
      </p:sp>
      <p:sp>
        <p:nvSpPr>
          <p:cNvPr id="6" name="Explosion 1 3">
            <a:extLst>
              <a:ext uri="{FF2B5EF4-FFF2-40B4-BE49-F238E27FC236}">
                <a16:creationId xmlns:a16="http://schemas.microsoft.com/office/drawing/2014/main" id="{96426F9D-5097-41CE-B2F4-64F98FEDF3E9}"/>
              </a:ext>
            </a:extLst>
          </p:cNvPr>
          <p:cNvSpPr/>
          <p:nvPr/>
        </p:nvSpPr>
        <p:spPr>
          <a:xfrm>
            <a:off x="5069542" y="816709"/>
            <a:ext cx="4666129" cy="2832803"/>
          </a:xfrm>
          <a:prstGeom prst="irregularSeal1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D246CA-0893-4059-83D8-E42C734EAEED}"/>
              </a:ext>
            </a:extLst>
          </p:cNvPr>
          <p:cNvSpPr txBox="1"/>
          <p:nvPr/>
        </p:nvSpPr>
        <p:spPr>
          <a:xfrm>
            <a:off x="5677455" y="1624562"/>
            <a:ext cx="3496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Manual Section I-2:                             Table of elements and                                             research support </a:t>
            </a:r>
            <a:endParaRPr lang="en-US" sz="2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119EBF-8026-E642-A414-3B885F297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4"/>
    </mc:Choice>
    <mc:Fallback xmlns="">
      <p:transition spd="slow" advTm="3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AC62-8690-0E4A-9C16-403521524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4710"/>
            <a:ext cx="10515600" cy="23871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00B0F0"/>
                </a:solidFill>
              </a:rPr>
              <a:t>THANK YOU! </a:t>
            </a:r>
            <a:endParaRPr lang="en-US" sz="7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DFFBA1-E495-E049-822D-294386652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4"/>
    </mc:Choice>
    <mc:Fallback xmlns="">
      <p:transition spd="slow" advTm="12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528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+mn-lt"/>
              </a:rPr>
              <a:t>Objective 4:  </a:t>
            </a:r>
            <a:r>
              <a:rPr lang="en-US" sz="4800" b="1" i="1" dirty="0">
                <a:solidFill>
                  <a:srgbClr val="C00000"/>
                </a:solidFill>
                <a:latin typeface="+mn-lt"/>
              </a:rPr>
              <a:t>Implementation Self-Guide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051" y="1120242"/>
            <a:ext cx="4615606" cy="5458455"/>
          </a:xfrm>
        </p:spPr>
      </p:pic>
      <p:sp>
        <p:nvSpPr>
          <p:cNvPr id="5" name="Rectangle 4"/>
          <p:cNvSpPr/>
          <p:nvPr/>
        </p:nvSpPr>
        <p:spPr>
          <a:xfrm>
            <a:off x="1473641" y="1389180"/>
            <a:ext cx="4334494" cy="5189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 1 3">
            <a:extLst>
              <a:ext uri="{FF2B5EF4-FFF2-40B4-BE49-F238E27FC236}">
                <a16:creationId xmlns:a16="http://schemas.microsoft.com/office/drawing/2014/main" id="{08876C84-74DC-4C7E-AAE9-B619E462D99D}"/>
              </a:ext>
            </a:extLst>
          </p:cNvPr>
          <p:cNvSpPr/>
          <p:nvPr/>
        </p:nvSpPr>
        <p:spPr>
          <a:xfrm>
            <a:off x="6332345" y="2076206"/>
            <a:ext cx="5351929" cy="3410194"/>
          </a:xfrm>
          <a:prstGeom prst="irregularSeal1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63129-9356-4C67-BF0F-3A6AD4459B74}"/>
              </a:ext>
            </a:extLst>
          </p:cNvPr>
          <p:cNvSpPr txBox="1"/>
          <p:nvPr/>
        </p:nvSpPr>
        <p:spPr>
          <a:xfrm>
            <a:off x="7222124" y="3099423"/>
            <a:ext cx="3496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Manual Section II-2:                       Description and sequence of intervention steps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15A918-B4DD-B741-ADAD-150DEBD4D5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4"/>
    </mc:Choice>
    <mc:Fallback xmlns="">
      <p:transition spd="slow" advTm="1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97888" y="563504"/>
            <a:ext cx="10092000" cy="3892735"/>
          </a:xfrm>
        </p:spPr>
        <p:txBody>
          <a:bodyPr>
            <a:normAutofit fontScale="90000"/>
          </a:bodyPr>
          <a:lstStyle/>
          <a:p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b="1" i="1" dirty="0">
                <a:solidFill>
                  <a:schemeClr val="accent2"/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300" b="1" dirty="0">
                <a:solidFill>
                  <a:srgbClr val="C00000"/>
                </a:solidFill>
                <a:latin typeface="+mn-lt"/>
              </a:rPr>
              <a:t>Objective 5:  </a:t>
            </a:r>
            <a:br>
              <a:rPr lang="en-US" sz="5300" b="1" dirty="0">
                <a:solidFill>
                  <a:srgbClr val="C00000"/>
                </a:solidFill>
                <a:latin typeface="+mn-lt"/>
              </a:rPr>
            </a:br>
            <a:r>
              <a:rPr lang="en-US" sz="5300" b="1" dirty="0">
                <a:solidFill>
                  <a:srgbClr val="00B0F0"/>
                </a:solidFill>
                <a:latin typeface="+mn-lt"/>
              </a:rPr>
              <a:t>DESCRIBE-DEMONSTRATE-PRACTICE </a:t>
            </a:r>
            <a:r>
              <a:rPr lang="en-US" sz="5300" b="1" dirty="0">
                <a:solidFill>
                  <a:srgbClr val="C00000"/>
                </a:solidFill>
                <a:latin typeface="+mn-lt"/>
              </a:rPr>
              <a:t>Intervention Steps </a:t>
            </a:r>
            <a:br>
              <a:rPr lang="en-US" sz="5300" b="1" dirty="0">
                <a:solidFill>
                  <a:srgbClr val="C00000"/>
                </a:solidFill>
                <a:latin typeface="+mn-lt"/>
              </a:rPr>
            </a:br>
            <a:endParaRPr lang="en-US" sz="53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77F056-306A-B54F-A19E-ADEEF6D9B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1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"/>
    </mc:Choice>
    <mc:Fallback xmlns="">
      <p:transition spd="slow" advTm="1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Screen Clipping">
            <a:extLst>
              <a:ext uri="{FF2B5EF4-FFF2-40B4-BE49-F238E27FC236}">
                <a16:creationId xmlns:a16="http://schemas.microsoft.com/office/drawing/2014/main" id="{41241F0C-3FB2-422D-89B7-D38F356F6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20" y="324854"/>
            <a:ext cx="4953000" cy="6310114"/>
          </a:xfrm>
          <a:prstGeom prst="rect">
            <a:avLst/>
          </a:prstGeom>
        </p:spPr>
      </p:pic>
      <p:sp>
        <p:nvSpPr>
          <p:cNvPr id="4" name="Right Arrow 10">
            <a:extLst>
              <a:ext uri="{FF2B5EF4-FFF2-40B4-BE49-F238E27FC236}">
                <a16:creationId xmlns:a16="http://schemas.microsoft.com/office/drawing/2014/main" id="{240F45EE-6120-486E-9DB6-F800537B9788}"/>
              </a:ext>
            </a:extLst>
          </p:cNvPr>
          <p:cNvSpPr/>
          <p:nvPr/>
        </p:nvSpPr>
        <p:spPr>
          <a:xfrm>
            <a:off x="5388587" y="1474543"/>
            <a:ext cx="1024246" cy="20522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9E7A2-F4FB-4467-B847-4FE0193AB4AF}"/>
              </a:ext>
            </a:extLst>
          </p:cNvPr>
          <p:cNvSpPr txBox="1"/>
          <p:nvPr/>
        </p:nvSpPr>
        <p:spPr>
          <a:xfrm>
            <a:off x="836883" y="1256179"/>
            <a:ext cx="52680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Step 1:  EXPECTATIONS</a:t>
            </a:r>
          </a:p>
          <a:p>
            <a:endParaRPr lang="en-US" sz="1200" b="1" dirty="0"/>
          </a:p>
          <a:p>
            <a:endParaRPr lang="en-US" sz="28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12FDE6-EC6C-C344-B50B-FBD2BFB88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"/>
    </mc:Choice>
    <mc:Fallback xmlns="">
      <p:transition spd="slow" advTm="4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|5.9|10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5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13.4|18.8|25.4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2343</Words>
  <Application>Microsoft Macintosh PowerPoint</Application>
  <PresentationFormat>Widescreen</PresentationFormat>
  <Paragraphs>482</Paragraphs>
  <Slides>60</Slides>
  <Notes>56</Notes>
  <HiddenSlides>0</HiddenSlides>
  <MMClips>60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Calibri Light</vt:lpstr>
      <vt:lpstr>Script MT Bold</vt:lpstr>
      <vt:lpstr>Verdana</vt:lpstr>
      <vt:lpstr>Wingdings</vt:lpstr>
      <vt:lpstr>Office Theme</vt:lpstr>
      <vt:lpstr>Academic and Behavior Combined (ABC) Support</vt:lpstr>
      <vt:lpstr>Session #1 Objectives</vt:lpstr>
      <vt:lpstr>Objective 1:  ABC Support Manual and Intervention Materials Handbook</vt:lpstr>
      <vt:lpstr>Link each tool with specific step …</vt:lpstr>
      <vt:lpstr> Objective 2:  Significance and Rationale for ABC Support  </vt:lpstr>
      <vt:lpstr>Objective 3:  Intervention Elements</vt:lpstr>
      <vt:lpstr>Objective 4:  Implementation Self-Guide</vt:lpstr>
      <vt:lpstr>    Objective 5:   DESCRIBE-DEMONSTRATE-PRACTICE Intervention Steps  </vt:lpstr>
      <vt:lpstr>PowerPoint Presentation</vt:lpstr>
      <vt:lpstr>EXPECTATIONS</vt:lpstr>
      <vt:lpstr>PowerPoint Presentation</vt:lpstr>
      <vt:lpstr>PowerPoint Presentation</vt:lpstr>
      <vt:lpstr>PowerPoint Presentation</vt:lpstr>
      <vt:lpstr>GOAL-SETTING</vt:lpstr>
      <vt:lpstr>PowerPoint Presentation</vt:lpstr>
      <vt:lpstr>PowerPoint Presentation</vt:lpstr>
      <vt:lpstr>PowerPoint Presentation</vt:lpstr>
      <vt:lpstr>PowerPoint Presentation</vt:lpstr>
      <vt:lpstr>PROMPTING </vt:lpstr>
      <vt:lpstr>PowerPoint Presentation</vt:lpstr>
      <vt:lpstr>PowerPoint Presentation</vt:lpstr>
      <vt:lpstr>PowerPoint Presentation</vt:lpstr>
      <vt:lpstr>PASSAGE READING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FEEDBACK, RECORD, PRAISE</vt:lpstr>
      <vt:lpstr>PowerPoint Presentation</vt:lpstr>
      <vt:lpstr>PowerPoint Presentation</vt:lpstr>
      <vt:lpstr>PowerPoint Presentation</vt:lpstr>
      <vt:lpstr>Academic and Behavior Combined (ABC) Support</vt:lpstr>
      <vt:lpstr>Session #2 Objectives</vt:lpstr>
      <vt:lpstr>    Objective 1:   DESCRIBE-DEMONSTRATE-PRACTICE Intervention Steps </vt:lpstr>
      <vt:lpstr>PowerPoint Presentation</vt:lpstr>
      <vt:lpstr>MODELING</vt:lpstr>
      <vt:lpstr>DEMONSTRATE </vt:lpstr>
      <vt:lpstr>PowerPoint Presentation</vt:lpstr>
      <vt:lpstr>PowerPoint Presentation</vt:lpstr>
      <vt:lpstr>ERROR CORRECTION</vt:lpstr>
      <vt:lpstr>PowerPoint Presentation</vt:lpstr>
      <vt:lpstr>DEMONSTRATE </vt:lpstr>
      <vt:lpstr>PowerPoint Presentation</vt:lpstr>
      <vt:lpstr>PowerPoint Presentation</vt:lpstr>
      <vt:lpstr>GRAPHING</vt:lpstr>
      <vt:lpstr>PowerPoint Presentation</vt:lpstr>
      <vt:lpstr>Reading Graph</vt:lpstr>
      <vt:lpstr>PowerPoint Presentation</vt:lpstr>
      <vt:lpstr>PowerPoint Presentation</vt:lpstr>
      <vt:lpstr>REWARDS</vt:lpstr>
      <vt:lpstr>DEMONSTRATE </vt:lpstr>
      <vt:lpstr>PowerPoint Presentation</vt:lpstr>
      <vt:lpstr>PowerPoint Presentation</vt:lpstr>
      <vt:lpstr>SELF-MONITORING</vt:lpstr>
      <vt:lpstr>PowerPoint Presentation</vt:lpstr>
      <vt:lpstr>PowerPoint Presentation</vt:lpstr>
      <vt:lpstr>Objective #2: Review Orientation Sessions </vt:lpstr>
      <vt:lpstr>Objective #3: Preview On-site Coaching Process </vt:lpstr>
      <vt:lpstr>PowerPoint Presentation</vt:lpstr>
    </vt:vector>
  </TitlesOfParts>
  <Company>UW-Madison WCER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a</dc:title>
  <dc:creator>Alison Lindner</dc:creator>
  <cp:lastModifiedBy>ABIGAIL EUBANKS</cp:lastModifiedBy>
  <cp:revision>316</cp:revision>
  <cp:lastPrinted>2018-10-02T17:04:07Z</cp:lastPrinted>
  <dcterms:created xsi:type="dcterms:W3CDTF">2018-09-19T19:37:24Z</dcterms:created>
  <dcterms:modified xsi:type="dcterms:W3CDTF">2021-01-14T18:06:24Z</dcterms:modified>
</cp:coreProperties>
</file>